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53" r:id="rId2"/>
    <p:sldId id="354" r:id="rId3"/>
    <p:sldId id="356" r:id="rId4"/>
    <p:sldId id="355" r:id="rId5"/>
    <p:sldId id="357" r:id="rId6"/>
    <p:sldId id="359" r:id="rId7"/>
    <p:sldId id="360" r:id="rId8"/>
    <p:sldId id="358" r:id="rId9"/>
    <p:sldId id="393" r:id="rId10"/>
    <p:sldId id="394" r:id="rId11"/>
    <p:sldId id="361" r:id="rId12"/>
    <p:sldId id="395" r:id="rId13"/>
    <p:sldId id="39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CC00FF"/>
    <a:srgbClr val="0000FF"/>
    <a:srgbClr val="FF33CC"/>
    <a:srgbClr val="FF0000"/>
    <a:srgbClr val="33CC33"/>
    <a:srgbClr val="FBE5D6"/>
    <a:srgbClr val="00FF99"/>
    <a:srgbClr val="FFFF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4700" autoAdjust="0"/>
  </p:normalViewPr>
  <p:slideViewPr>
    <p:cSldViewPr snapToGrid="0">
      <p:cViewPr>
        <p:scale>
          <a:sx n="150" d="100"/>
          <a:sy n="150" d="100"/>
        </p:scale>
        <p:origin x="1122" y="-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692FF-59EC-449E-87E0-677AC27AEF21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6B67E-AA39-4DA2-B490-32129434F1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445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6B67E-AA39-4DA2-B490-32129434F1B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06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6B67E-AA39-4DA2-B490-32129434F1B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54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1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2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5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5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A3BC-8671-4166-9EA5-B77C2691D5B9}" type="datetimeFigureOut">
              <a:rPr kumimoji="1" lang="ja-JP" altLang="en-US" smtClean="0"/>
              <a:t>2016/7/2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112.png"/><Relationship Id="rId3" Type="http://schemas.openxmlformats.org/officeDocument/2006/relationships/image" Target="../media/image78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openxmlformats.org/officeDocument/2006/relationships/image" Target="../media/image122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8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1.pn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4" Type="http://schemas.openxmlformats.org/officeDocument/2006/relationships/image" Target="../media/image46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43" Type="http://schemas.openxmlformats.org/officeDocument/2006/relationships/image" Target="../media/image116.png"/><Relationship Id="rId48" Type="http://schemas.openxmlformats.org/officeDocument/2006/relationships/image" Target="../media/image400.png"/><Relationship Id="rId8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9" Type="http://schemas.openxmlformats.org/officeDocument/2006/relationships/image" Target="../media/image161.png"/><Relationship Id="rId3" Type="http://schemas.openxmlformats.org/officeDocument/2006/relationships/image" Target="../media/image126.png"/><Relationship Id="rId21" Type="http://schemas.openxmlformats.org/officeDocument/2006/relationships/image" Target="../media/image143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151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6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28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3.png"/><Relationship Id="rId19" Type="http://schemas.openxmlformats.org/officeDocument/2006/relationships/image" Target="../media/image141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60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205.png"/><Relationship Id="rId3" Type="http://schemas.openxmlformats.org/officeDocument/2006/relationships/image" Target="../media/image169.png"/><Relationship Id="rId21" Type="http://schemas.openxmlformats.org/officeDocument/2006/relationships/image" Target="../media/image187.png"/><Relationship Id="rId34" Type="http://schemas.openxmlformats.org/officeDocument/2006/relationships/image" Target="../media/image200.png"/><Relationship Id="rId42" Type="http://schemas.openxmlformats.org/officeDocument/2006/relationships/image" Target="../media/image208.png"/><Relationship Id="rId47" Type="http://schemas.openxmlformats.org/officeDocument/2006/relationships/image" Target="../media/image213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Relationship Id="rId46" Type="http://schemas.openxmlformats.org/officeDocument/2006/relationships/image" Target="../media/image212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6.png"/><Relationship Id="rId45" Type="http://schemas.openxmlformats.org/officeDocument/2006/relationships/image" Target="../media/image211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49" Type="http://schemas.openxmlformats.org/officeDocument/2006/relationships/image" Target="../media/image215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31" Type="http://schemas.openxmlformats.org/officeDocument/2006/relationships/image" Target="../media/image197.png"/><Relationship Id="rId44" Type="http://schemas.openxmlformats.org/officeDocument/2006/relationships/image" Target="../media/image210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Relationship Id="rId43" Type="http://schemas.openxmlformats.org/officeDocument/2006/relationships/image" Target="../media/image209.png"/><Relationship Id="rId48" Type="http://schemas.openxmlformats.org/officeDocument/2006/relationships/image" Target="../media/image214.png"/><Relationship Id="rId8" Type="http://schemas.openxmlformats.org/officeDocument/2006/relationships/image" Target="../media/image1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7</a:t>
            </a:r>
            <a:r>
              <a:rPr lang="ja-JP" altLang="en-US" dirty="0" smtClean="0"/>
              <a:t>章 線形変換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716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3" name="直線コネクタ 692"/>
          <p:cNvCxnSpPr/>
          <p:nvPr/>
        </p:nvCxnSpPr>
        <p:spPr>
          <a:xfrm>
            <a:off x="12557247" y="3841811"/>
            <a:ext cx="1139258" cy="701053"/>
          </a:xfrm>
          <a:prstGeom prst="line">
            <a:avLst/>
          </a:prstGeom>
          <a:ln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7" name="円/楕円 676"/>
          <p:cNvSpPr/>
          <p:nvPr/>
        </p:nvSpPr>
        <p:spPr>
          <a:xfrm>
            <a:off x="14004544" y="1480780"/>
            <a:ext cx="60886" cy="608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8" name="直線コネクタ 677"/>
          <p:cNvCxnSpPr>
            <a:stCxn id="677" idx="5"/>
            <a:endCxn id="679" idx="1"/>
          </p:cNvCxnSpPr>
          <p:nvPr/>
        </p:nvCxnSpPr>
        <p:spPr>
          <a:xfrm>
            <a:off x="14056513" y="1532749"/>
            <a:ext cx="69488" cy="7116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9" name="円/楕円 678"/>
          <p:cNvSpPr/>
          <p:nvPr/>
        </p:nvSpPr>
        <p:spPr>
          <a:xfrm>
            <a:off x="14116193" y="1594102"/>
            <a:ext cx="66975" cy="66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5" name="円/楕円 654"/>
          <p:cNvSpPr/>
          <p:nvPr/>
        </p:nvSpPr>
        <p:spPr>
          <a:xfrm>
            <a:off x="13759523" y="1419894"/>
            <a:ext cx="60886" cy="608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4" name="円/楕円 653"/>
          <p:cNvSpPr/>
          <p:nvPr/>
        </p:nvSpPr>
        <p:spPr>
          <a:xfrm>
            <a:off x="13095080" y="1562413"/>
            <a:ext cx="60886" cy="608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3" name="円/楕円 652"/>
          <p:cNvSpPr/>
          <p:nvPr/>
        </p:nvSpPr>
        <p:spPr>
          <a:xfrm>
            <a:off x="13362173" y="2071407"/>
            <a:ext cx="60886" cy="608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6" name="直線コネクタ 645"/>
          <p:cNvCxnSpPr>
            <a:stCxn id="653" idx="5"/>
            <a:endCxn id="636" idx="1"/>
          </p:cNvCxnSpPr>
          <p:nvPr/>
        </p:nvCxnSpPr>
        <p:spPr>
          <a:xfrm>
            <a:off x="13414142" y="2123376"/>
            <a:ext cx="69488" cy="7116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直線コネクタ 646"/>
          <p:cNvCxnSpPr>
            <a:stCxn id="654" idx="5"/>
            <a:endCxn id="633" idx="1"/>
          </p:cNvCxnSpPr>
          <p:nvPr/>
        </p:nvCxnSpPr>
        <p:spPr>
          <a:xfrm>
            <a:off x="13147049" y="1614382"/>
            <a:ext cx="132284" cy="11358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円/楕円 634"/>
          <p:cNvSpPr/>
          <p:nvPr/>
        </p:nvSpPr>
        <p:spPr>
          <a:xfrm>
            <a:off x="13850228" y="1513047"/>
            <a:ext cx="66975" cy="66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5" name="直線コネクタ 644"/>
          <p:cNvCxnSpPr>
            <a:stCxn id="655" idx="5"/>
            <a:endCxn id="635" idx="1"/>
          </p:cNvCxnSpPr>
          <p:nvPr/>
        </p:nvCxnSpPr>
        <p:spPr>
          <a:xfrm>
            <a:off x="13811492" y="1471863"/>
            <a:ext cx="48544" cy="5099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円/楕円 632"/>
          <p:cNvSpPr/>
          <p:nvPr/>
        </p:nvSpPr>
        <p:spPr>
          <a:xfrm>
            <a:off x="13269525" y="1718158"/>
            <a:ext cx="66975" cy="66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6" name="円/楕円 635"/>
          <p:cNvSpPr/>
          <p:nvPr/>
        </p:nvSpPr>
        <p:spPr>
          <a:xfrm>
            <a:off x="13473822" y="2184729"/>
            <a:ext cx="66975" cy="66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4" name="直線コネクタ 463"/>
          <p:cNvCxnSpPr/>
          <p:nvPr/>
        </p:nvCxnSpPr>
        <p:spPr>
          <a:xfrm>
            <a:off x="4191763" y="6572507"/>
            <a:ext cx="913720" cy="58354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7</a:t>
            </a:r>
            <a:r>
              <a:rPr lang="ja-JP" altLang="en-US" sz="3200" dirty="0"/>
              <a:t>章 線形変換</a:t>
            </a:r>
            <a:r>
              <a:rPr lang="en-US" altLang="ja-JP" sz="3200" dirty="0" smtClean="0"/>
              <a:t>:7.3 </a:t>
            </a:r>
            <a:r>
              <a:rPr lang="ja-JP" altLang="en-US" sz="3200" dirty="0" smtClean="0"/>
              <a:t>対角化と擬似逆行列</a:t>
            </a:r>
            <a:endParaRPr lang="ja-JP" altLang="en-US" sz="32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8"/>
          <a:stretch/>
        </p:blipFill>
        <p:spPr>
          <a:xfrm>
            <a:off x="4098037" y="1498397"/>
            <a:ext cx="4031804" cy="453705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39" y="2085483"/>
            <a:ext cx="4007661" cy="53113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8037" y="679904"/>
            <a:ext cx="4031804" cy="818492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9904"/>
            <a:ext cx="4031804" cy="5009696"/>
          </a:xfrm>
          <a:prstGeom prst="rect">
            <a:avLst/>
          </a:prstGeom>
        </p:spPr>
      </p:pic>
      <p:pic>
        <p:nvPicPr>
          <p:cNvPr id="240" name="図 2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5"/>
          <a:stretch/>
        </p:blipFill>
        <p:spPr>
          <a:xfrm>
            <a:off x="8160196" y="679904"/>
            <a:ext cx="4031804" cy="1405579"/>
          </a:xfrm>
          <a:prstGeom prst="rect">
            <a:avLst/>
          </a:prstGeom>
        </p:spPr>
      </p:pic>
      <p:sp>
        <p:nvSpPr>
          <p:cNvPr id="241" name="正方形/長方形 240"/>
          <p:cNvSpPr/>
          <p:nvPr/>
        </p:nvSpPr>
        <p:spPr>
          <a:xfrm>
            <a:off x="1983767" y="923959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1715779" y="923959"/>
            <a:ext cx="11234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2096094" y="1084387"/>
            <a:ext cx="6341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2343744" y="1084387"/>
            <a:ext cx="6341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2019196" y="1084387"/>
            <a:ext cx="767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2270498" y="1084387"/>
            <a:ext cx="6975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3015258" y="1088041"/>
            <a:ext cx="6341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3212324" y="1084387"/>
            <a:ext cx="6341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3330106" y="1084387"/>
            <a:ext cx="6975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2824360" y="1084387"/>
            <a:ext cx="19089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242691" y="1235392"/>
            <a:ext cx="19089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24930" y="1090134"/>
            <a:ext cx="19089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677394" y="1381238"/>
            <a:ext cx="19089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1847706" y="1227840"/>
            <a:ext cx="19089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2687169" y="1235392"/>
            <a:ext cx="6975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1570724" y="1725930"/>
            <a:ext cx="9284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1077391" y="1235392"/>
            <a:ext cx="92848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444298" y="1381238"/>
            <a:ext cx="76734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1650467" y="1381238"/>
            <a:ext cx="7673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1432681" y="1725930"/>
            <a:ext cx="9284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870977" y="1725930"/>
            <a:ext cx="11234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3845754" y="1702414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225354" y="2416788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725804" y="2416787"/>
            <a:ext cx="14248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600467" y="2416787"/>
            <a:ext cx="11775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506319" y="2416787"/>
            <a:ext cx="8440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1148330" y="2169137"/>
            <a:ext cx="761433" cy="49786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1969899" y="2063771"/>
            <a:ext cx="868750" cy="712767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2893147" y="2049484"/>
            <a:ext cx="893041" cy="693716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526732" y="3008118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1771952" y="3008118"/>
            <a:ext cx="19089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3845754" y="3005272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152167" y="3156518"/>
            <a:ext cx="19089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正方形/長方形 273"/>
          <p:cNvSpPr/>
          <p:nvPr/>
        </p:nvSpPr>
        <p:spPr>
          <a:xfrm>
            <a:off x="2534986" y="3161280"/>
            <a:ext cx="14248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2455784" y="3161280"/>
            <a:ext cx="73119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2367894" y="3161280"/>
            <a:ext cx="8440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3720686" y="3156518"/>
            <a:ext cx="14248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3552045" y="3156518"/>
            <a:ext cx="156736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3458334" y="3156518"/>
            <a:ext cx="8440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823386" y="3323157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3653730" y="3317286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913366" y="3731580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1290051" y="3818394"/>
            <a:ext cx="9284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1398066" y="3731580"/>
            <a:ext cx="1021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1050140" y="3731580"/>
            <a:ext cx="10213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2258479" y="3731580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2395253" y="3731580"/>
            <a:ext cx="10213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正方形/長方形 287"/>
          <p:cNvSpPr/>
          <p:nvPr/>
        </p:nvSpPr>
        <p:spPr>
          <a:xfrm>
            <a:off x="1313794" y="4003583"/>
            <a:ext cx="462921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359265" y="4163196"/>
            <a:ext cx="60754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正方形/長方形 289"/>
          <p:cNvSpPr/>
          <p:nvPr/>
        </p:nvSpPr>
        <p:spPr>
          <a:xfrm>
            <a:off x="2842080" y="4003582"/>
            <a:ext cx="43366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正方形/長方形 290"/>
          <p:cNvSpPr/>
          <p:nvPr/>
        </p:nvSpPr>
        <p:spPr>
          <a:xfrm>
            <a:off x="27531" y="4003581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正方形/長方形 291"/>
          <p:cNvSpPr/>
          <p:nvPr/>
        </p:nvSpPr>
        <p:spPr>
          <a:xfrm>
            <a:off x="1945432" y="4003581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正方形/長方形 292"/>
          <p:cNvSpPr/>
          <p:nvPr/>
        </p:nvSpPr>
        <p:spPr>
          <a:xfrm>
            <a:off x="1771952" y="4163196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正方形/長方形 293"/>
          <p:cNvSpPr/>
          <p:nvPr/>
        </p:nvSpPr>
        <p:spPr>
          <a:xfrm>
            <a:off x="1545572" y="4305174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正方形/長方形 294"/>
          <p:cNvSpPr/>
          <p:nvPr/>
        </p:nvSpPr>
        <p:spPr>
          <a:xfrm>
            <a:off x="27386" y="4305174"/>
            <a:ext cx="10213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43155" y="2591872"/>
            <a:ext cx="841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2D050"/>
                </a:solidFill>
              </a:rPr>
              <a:t>右下に</a:t>
            </a:r>
            <a:r>
              <a:rPr kumimoji="1" lang="en-US" altLang="ja-JP" sz="600" dirty="0" smtClean="0">
                <a:solidFill>
                  <a:srgbClr val="92D050"/>
                </a:solidFill>
              </a:rPr>
              <a:t>0</a:t>
            </a:r>
            <a:r>
              <a:rPr kumimoji="1" lang="ja-JP" altLang="en-US" sz="600" dirty="0" smtClean="0">
                <a:solidFill>
                  <a:srgbClr val="92D050"/>
                </a:solidFill>
              </a:rPr>
              <a:t>がある→</a:t>
            </a:r>
            <a:endParaRPr kumimoji="1" lang="ja-JP" altLang="en-US" sz="600" dirty="0">
              <a:solidFill>
                <a:srgbClr val="92D050"/>
              </a:solidFill>
            </a:endParaRPr>
          </a:p>
        </p:txBody>
      </p:sp>
      <p:sp>
        <p:nvSpPr>
          <p:cNvPr id="296" name="正方形/長方形 295"/>
          <p:cNvSpPr/>
          <p:nvPr/>
        </p:nvSpPr>
        <p:spPr>
          <a:xfrm>
            <a:off x="539539" y="4471390"/>
            <a:ext cx="9284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正方形/長方形 296"/>
          <p:cNvSpPr/>
          <p:nvPr/>
        </p:nvSpPr>
        <p:spPr>
          <a:xfrm>
            <a:off x="1258980" y="4471390"/>
            <a:ext cx="135939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正方形/長方形 297"/>
          <p:cNvSpPr/>
          <p:nvPr/>
        </p:nvSpPr>
        <p:spPr>
          <a:xfrm>
            <a:off x="3549708" y="4471390"/>
            <a:ext cx="135939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正方形/長方形 298"/>
          <p:cNvSpPr/>
          <p:nvPr/>
        </p:nvSpPr>
        <p:spPr>
          <a:xfrm>
            <a:off x="3685647" y="4471390"/>
            <a:ext cx="9284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正方形/長方形 299"/>
          <p:cNvSpPr/>
          <p:nvPr/>
        </p:nvSpPr>
        <p:spPr>
          <a:xfrm>
            <a:off x="2448712" y="4631711"/>
            <a:ext cx="135939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正方形/長方形 300"/>
          <p:cNvSpPr/>
          <p:nvPr/>
        </p:nvSpPr>
        <p:spPr>
          <a:xfrm>
            <a:off x="2584651" y="4631711"/>
            <a:ext cx="9284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正方形/長方形 301"/>
          <p:cNvSpPr/>
          <p:nvPr/>
        </p:nvSpPr>
        <p:spPr>
          <a:xfrm>
            <a:off x="632586" y="5358880"/>
            <a:ext cx="135939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正方形/長方形 302"/>
          <p:cNvSpPr/>
          <p:nvPr/>
        </p:nvSpPr>
        <p:spPr>
          <a:xfrm>
            <a:off x="768525" y="5358880"/>
            <a:ext cx="92848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正方形/長方形 303"/>
          <p:cNvSpPr/>
          <p:nvPr/>
        </p:nvSpPr>
        <p:spPr>
          <a:xfrm>
            <a:off x="991604" y="5192192"/>
            <a:ext cx="697393" cy="463431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正方形/長方形 304"/>
          <p:cNvSpPr/>
          <p:nvPr/>
        </p:nvSpPr>
        <p:spPr>
          <a:xfrm>
            <a:off x="1715779" y="5192192"/>
            <a:ext cx="479734" cy="463431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正方形/長方形 305"/>
          <p:cNvSpPr/>
          <p:nvPr/>
        </p:nvSpPr>
        <p:spPr>
          <a:xfrm>
            <a:off x="3463295" y="4788874"/>
            <a:ext cx="315200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正方形/長方形 306"/>
          <p:cNvSpPr/>
          <p:nvPr/>
        </p:nvSpPr>
        <p:spPr>
          <a:xfrm>
            <a:off x="22940" y="4948465"/>
            <a:ext cx="315200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正方形/長方形 307"/>
          <p:cNvSpPr/>
          <p:nvPr/>
        </p:nvSpPr>
        <p:spPr>
          <a:xfrm>
            <a:off x="2131057" y="4471390"/>
            <a:ext cx="388319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正方形/長方形 308"/>
          <p:cNvSpPr/>
          <p:nvPr/>
        </p:nvSpPr>
        <p:spPr>
          <a:xfrm>
            <a:off x="4533947" y="4710403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正方形/長方形 309"/>
          <p:cNvSpPr/>
          <p:nvPr/>
        </p:nvSpPr>
        <p:spPr>
          <a:xfrm>
            <a:off x="4890103" y="4710403"/>
            <a:ext cx="135939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正方形/長方形 310"/>
          <p:cNvSpPr/>
          <p:nvPr/>
        </p:nvSpPr>
        <p:spPr>
          <a:xfrm>
            <a:off x="5027749" y="4710403"/>
            <a:ext cx="14248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正方形/長方形 311"/>
          <p:cNvSpPr/>
          <p:nvPr/>
        </p:nvSpPr>
        <p:spPr>
          <a:xfrm>
            <a:off x="4803501" y="4710403"/>
            <a:ext cx="8440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正方形/長方形 312"/>
          <p:cNvSpPr/>
          <p:nvPr/>
        </p:nvSpPr>
        <p:spPr>
          <a:xfrm>
            <a:off x="5313089" y="4605332"/>
            <a:ext cx="554311" cy="357422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正方形/長方形 313"/>
          <p:cNvSpPr/>
          <p:nvPr/>
        </p:nvSpPr>
        <p:spPr>
          <a:xfrm>
            <a:off x="5892424" y="4605332"/>
            <a:ext cx="554311" cy="357422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正方形/長方形 314"/>
          <p:cNvSpPr/>
          <p:nvPr/>
        </p:nvSpPr>
        <p:spPr>
          <a:xfrm>
            <a:off x="6480516" y="4605332"/>
            <a:ext cx="554311" cy="357422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正方形/長方形 315"/>
          <p:cNvSpPr/>
          <p:nvPr/>
        </p:nvSpPr>
        <p:spPr>
          <a:xfrm>
            <a:off x="7186660" y="4605332"/>
            <a:ext cx="471441" cy="3431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7" name="正方形/長方形 316"/>
          <p:cNvSpPr/>
          <p:nvPr/>
        </p:nvSpPr>
        <p:spPr>
          <a:xfrm>
            <a:off x="4731788" y="715366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正方形/長方形 317"/>
          <p:cNvSpPr/>
          <p:nvPr/>
        </p:nvSpPr>
        <p:spPr>
          <a:xfrm>
            <a:off x="5741229" y="712225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正方形/長方形 318"/>
          <p:cNvSpPr/>
          <p:nvPr/>
        </p:nvSpPr>
        <p:spPr>
          <a:xfrm>
            <a:off x="6041814" y="712225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正方形/長方形 319"/>
          <p:cNvSpPr/>
          <p:nvPr/>
        </p:nvSpPr>
        <p:spPr>
          <a:xfrm>
            <a:off x="5648381" y="715524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1" name="正方形/長方形 320"/>
          <p:cNvSpPr/>
          <p:nvPr/>
        </p:nvSpPr>
        <p:spPr>
          <a:xfrm>
            <a:off x="6169579" y="713027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2" name="正方形/長方形 321"/>
          <p:cNvSpPr/>
          <p:nvPr/>
        </p:nvSpPr>
        <p:spPr>
          <a:xfrm>
            <a:off x="5874599" y="1072969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正方形/長方形 322"/>
          <p:cNvSpPr/>
          <p:nvPr/>
        </p:nvSpPr>
        <p:spPr>
          <a:xfrm>
            <a:off x="5781751" y="1072969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正方形/長方形 323"/>
          <p:cNvSpPr/>
          <p:nvPr/>
        </p:nvSpPr>
        <p:spPr>
          <a:xfrm>
            <a:off x="5796728" y="1227038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正方形/長方形 324"/>
          <p:cNvSpPr/>
          <p:nvPr/>
        </p:nvSpPr>
        <p:spPr>
          <a:xfrm>
            <a:off x="5924493" y="1227840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正方形/長方形 325"/>
          <p:cNvSpPr/>
          <p:nvPr/>
        </p:nvSpPr>
        <p:spPr>
          <a:xfrm>
            <a:off x="6136237" y="1072969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正方形/長方形 326"/>
          <p:cNvSpPr/>
          <p:nvPr/>
        </p:nvSpPr>
        <p:spPr>
          <a:xfrm>
            <a:off x="6136237" y="1225030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正方形/長方形 327"/>
          <p:cNvSpPr/>
          <p:nvPr/>
        </p:nvSpPr>
        <p:spPr>
          <a:xfrm>
            <a:off x="3320274" y="923959"/>
            <a:ext cx="10213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9" name="正方形/長方形 328"/>
          <p:cNvSpPr/>
          <p:nvPr/>
        </p:nvSpPr>
        <p:spPr>
          <a:xfrm>
            <a:off x="3218263" y="923146"/>
            <a:ext cx="102133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正方形/長方形 329"/>
          <p:cNvSpPr/>
          <p:nvPr/>
        </p:nvSpPr>
        <p:spPr>
          <a:xfrm>
            <a:off x="4855556" y="1069856"/>
            <a:ext cx="17048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1" name="正方形/長方形 330"/>
          <p:cNvSpPr/>
          <p:nvPr/>
        </p:nvSpPr>
        <p:spPr>
          <a:xfrm>
            <a:off x="4762709" y="1073155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正方形/長方形 331"/>
          <p:cNvSpPr/>
          <p:nvPr/>
        </p:nvSpPr>
        <p:spPr>
          <a:xfrm>
            <a:off x="5139096" y="1069856"/>
            <a:ext cx="17310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" name="正方形/長方形 332"/>
          <p:cNvSpPr/>
          <p:nvPr/>
        </p:nvSpPr>
        <p:spPr>
          <a:xfrm>
            <a:off x="5309580" y="1070658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" name="正方形/長方形 333"/>
          <p:cNvSpPr/>
          <p:nvPr/>
        </p:nvSpPr>
        <p:spPr>
          <a:xfrm>
            <a:off x="5942622" y="2090851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" name="正方形/長方形 334"/>
          <p:cNvSpPr/>
          <p:nvPr/>
        </p:nvSpPr>
        <p:spPr>
          <a:xfrm>
            <a:off x="5886690" y="2429450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" name="正方形/長方形 335"/>
          <p:cNvSpPr/>
          <p:nvPr/>
        </p:nvSpPr>
        <p:spPr>
          <a:xfrm>
            <a:off x="5360767" y="2756568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" name="正方形/長方形 336"/>
          <p:cNvSpPr/>
          <p:nvPr/>
        </p:nvSpPr>
        <p:spPr>
          <a:xfrm>
            <a:off x="5372914" y="3457719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" name="正方形/長方形 337"/>
          <p:cNvSpPr/>
          <p:nvPr/>
        </p:nvSpPr>
        <p:spPr>
          <a:xfrm>
            <a:off x="5500679" y="3458521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" name="正方形/長方形 338"/>
          <p:cNvSpPr/>
          <p:nvPr/>
        </p:nvSpPr>
        <p:spPr>
          <a:xfrm>
            <a:off x="6281212" y="2090851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" name="正方形/長方形 339"/>
          <p:cNvSpPr/>
          <p:nvPr/>
        </p:nvSpPr>
        <p:spPr>
          <a:xfrm>
            <a:off x="6216003" y="2429449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" name="正方形/長方形 340"/>
          <p:cNvSpPr/>
          <p:nvPr/>
        </p:nvSpPr>
        <p:spPr>
          <a:xfrm>
            <a:off x="4854916" y="2173899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" name="正方形/長方形 341"/>
          <p:cNvSpPr/>
          <p:nvPr/>
        </p:nvSpPr>
        <p:spPr>
          <a:xfrm>
            <a:off x="7602434" y="2227849"/>
            <a:ext cx="130386" cy="98886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" name="正方形/長方形 342"/>
          <p:cNvSpPr/>
          <p:nvPr/>
        </p:nvSpPr>
        <p:spPr>
          <a:xfrm>
            <a:off x="7597548" y="2337976"/>
            <a:ext cx="130386" cy="9888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" name="正方形/長方形 343"/>
          <p:cNvSpPr/>
          <p:nvPr/>
        </p:nvSpPr>
        <p:spPr>
          <a:xfrm>
            <a:off x="7504700" y="2341275"/>
            <a:ext cx="92848" cy="98886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" name="正方形/長方形 344"/>
          <p:cNvSpPr/>
          <p:nvPr/>
        </p:nvSpPr>
        <p:spPr>
          <a:xfrm>
            <a:off x="7504700" y="2227849"/>
            <a:ext cx="92848" cy="98886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" name="正方形/長方形 345"/>
          <p:cNvSpPr/>
          <p:nvPr/>
        </p:nvSpPr>
        <p:spPr>
          <a:xfrm>
            <a:off x="7326234" y="2226993"/>
            <a:ext cx="8095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" name="正方形/長方形 346"/>
          <p:cNvSpPr/>
          <p:nvPr/>
        </p:nvSpPr>
        <p:spPr>
          <a:xfrm>
            <a:off x="6077894" y="2114072"/>
            <a:ext cx="8095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" name="正方形/長方形 347"/>
          <p:cNvSpPr/>
          <p:nvPr/>
        </p:nvSpPr>
        <p:spPr>
          <a:xfrm>
            <a:off x="7076584" y="2816394"/>
            <a:ext cx="80959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" name="正方形/長方形 348"/>
          <p:cNvSpPr/>
          <p:nvPr/>
        </p:nvSpPr>
        <p:spPr>
          <a:xfrm>
            <a:off x="5487461" y="2755766"/>
            <a:ext cx="80959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" name="正方形/長方形 349"/>
          <p:cNvSpPr/>
          <p:nvPr/>
        </p:nvSpPr>
        <p:spPr>
          <a:xfrm>
            <a:off x="6016091" y="2430637"/>
            <a:ext cx="80959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" name="正方形/長方形 350"/>
          <p:cNvSpPr/>
          <p:nvPr/>
        </p:nvSpPr>
        <p:spPr>
          <a:xfrm>
            <a:off x="6916936" y="2467456"/>
            <a:ext cx="80959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" name="正方形/長方形 351"/>
          <p:cNvSpPr/>
          <p:nvPr/>
        </p:nvSpPr>
        <p:spPr>
          <a:xfrm>
            <a:off x="7724687" y="2328895"/>
            <a:ext cx="80959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025640" y="2514144"/>
            <a:ext cx="1158699" cy="675029"/>
          </a:xfrm>
          <a:custGeom>
            <a:avLst/>
            <a:gdLst>
              <a:gd name="connsiteX0" fmla="*/ 1325880 w 1325880"/>
              <a:gd name="connsiteY0" fmla="*/ 701040 h 701040"/>
              <a:gd name="connsiteX1" fmla="*/ 662940 w 1325880"/>
              <a:gd name="connsiteY1" fmla="*/ 167640 h 701040"/>
              <a:gd name="connsiteX2" fmla="*/ 0 w 1325880"/>
              <a:gd name="connsiteY2" fmla="*/ 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5880" h="701040">
                <a:moveTo>
                  <a:pt x="1325880" y="701040"/>
                </a:moveTo>
                <a:cubicBezTo>
                  <a:pt x="1104900" y="492760"/>
                  <a:pt x="883920" y="284480"/>
                  <a:pt x="662940" y="167640"/>
                </a:cubicBezTo>
                <a:cubicBezTo>
                  <a:pt x="441960" y="50800"/>
                  <a:pt x="220980" y="25400"/>
                  <a:pt x="0" y="0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29841" y="3098186"/>
            <a:ext cx="3681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B0F0"/>
                </a:solidFill>
              </a:rPr>
              <a:t>ノイズが入って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列空間から外れた</a:t>
            </a:r>
            <a:r>
              <a:rPr kumimoji="1" lang="ja-JP" altLang="en-US" sz="1000" dirty="0" smtClean="0">
                <a:solidFill>
                  <a:srgbClr val="00B0F0"/>
                </a:solidFill>
              </a:rPr>
              <a:t>観測値</a:t>
            </a:r>
            <a:endParaRPr kumimoji="1" lang="en-US" altLang="ja-JP" sz="1000" dirty="0" smtClean="0">
              <a:solidFill>
                <a:srgbClr val="00B0F0"/>
              </a:solidFill>
            </a:endParaRPr>
          </a:p>
          <a:p>
            <a:r>
              <a:rPr lang="ja-JP" altLang="en-US" sz="1000" dirty="0" smtClean="0">
                <a:solidFill>
                  <a:srgbClr val="00B0F0"/>
                </a:solidFill>
              </a:rPr>
              <a:t>（平面検出でも，やはり真の平面からは観測はずれる）</a:t>
            </a:r>
            <a:endParaRPr kumimoji="1" lang="ja-JP" altLang="en-US" sz="1000" dirty="0">
              <a:solidFill>
                <a:srgbClr val="00B0F0"/>
              </a:solidFill>
            </a:endParaRPr>
          </a:p>
        </p:txBody>
      </p:sp>
      <p:sp>
        <p:nvSpPr>
          <p:cNvPr id="11" name="フリーフォーム 10"/>
          <p:cNvSpPr/>
          <p:nvPr/>
        </p:nvSpPr>
        <p:spPr>
          <a:xfrm>
            <a:off x="7368540" y="2346960"/>
            <a:ext cx="815799" cy="424132"/>
          </a:xfrm>
          <a:custGeom>
            <a:avLst/>
            <a:gdLst>
              <a:gd name="connsiteX0" fmla="*/ 0 w 868680"/>
              <a:gd name="connsiteY0" fmla="*/ 0 h 426720"/>
              <a:gd name="connsiteX1" fmla="*/ 76200 w 868680"/>
              <a:gd name="connsiteY1" fmla="*/ 175260 h 426720"/>
              <a:gd name="connsiteX2" fmla="*/ 274320 w 868680"/>
              <a:gd name="connsiteY2" fmla="*/ 281940 h 426720"/>
              <a:gd name="connsiteX3" fmla="*/ 609600 w 868680"/>
              <a:gd name="connsiteY3" fmla="*/ 388620 h 426720"/>
              <a:gd name="connsiteX4" fmla="*/ 868680 w 868680"/>
              <a:gd name="connsiteY4" fmla="*/ 426720 h 426720"/>
              <a:gd name="connsiteX5" fmla="*/ 868680 w 868680"/>
              <a:gd name="connsiteY5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8680" h="426720">
                <a:moveTo>
                  <a:pt x="0" y="0"/>
                </a:moveTo>
                <a:cubicBezTo>
                  <a:pt x="15240" y="64135"/>
                  <a:pt x="30480" y="128270"/>
                  <a:pt x="76200" y="175260"/>
                </a:cubicBezTo>
                <a:cubicBezTo>
                  <a:pt x="121920" y="222250"/>
                  <a:pt x="185420" y="246380"/>
                  <a:pt x="274320" y="281940"/>
                </a:cubicBezTo>
                <a:cubicBezTo>
                  <a:pt x="363220" y="317500"/>
                  <a:pt x="510540" y="364490"/>
                  <a:pt x="609600" y="388620"/>
                </a:cubicBezTo>
                <a:cubicBezTo>
                  <a:pt x="708660" y="412750"/>
                  <a:pt x="868680" y="426720"/>
                  <a:pt x="868680" y="426720"/>
                </a:cubicBezTo>
                <a:lnTo>
                  <a:pt x="868680" y="426720"/>
                </a:lnTo>
              </a:path>
            </a:pathLst>
          </a:custGeom>
          <a:noFill/>
          <a:ln w="63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" name="テキスト ボックス 352"/>
          <p:cNvSpPr txBox="1"/>
          <p:nvPr/>
        </p:nvSpPr>
        <p:spPr>
          <a:xfrm>
            <a:off x="8172147" y="2617983"/>
            <a:ext cx="3897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FF0000"/>
                </a:solidFill>
              </a:rPr>
              <a:t>行列</a:t>
            </a:r>
            <a:r>
              <a:rPr kumimoji="1" lang="en-US" altLang="ja-JP" sz="10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の列ベクトルの線形結合</a:t>
            </a:r>
            <a:r>
              <a:rPr kumimoji="1" lang="ja-JP" altLang="en-US" sz="1000" dirty="0" smtClean="0">
                <a:solidFill>
                  <a:srgbClr val="CC00FF"/>
                </a:solidFill>
              </a:rPr>
              <a:t>できれいに表現できる空間．</a:t>
            </a:r>
            <a:endParaRPr kumimoji="1" lang="en-US" altLang="ja-JP" sz="1000" dirty="0" smtClean="0">
              <a:solidFill>
                <a:srgbClr val="CC00FF"/>
              </a:solidFill>
            </a:endParaRPr>
          </a:p>
          <a:p>
            <a:r>
              <a:rPr lang="ja-JP" altLang="en-US" sz="1000" dirty="0" smtClean="0">
                <a:solidFill>
                  <a:srgbClr val="CC00FF"/>
                </a:solidFill>
              </a:rPr>
              <a:t>取れたらうれしいけど，たぶん無理なベクトル（理想的な平面）．</a:t>
            </a:r>
            <a:endParaRPr kumimoji="1" lang="ja-JP" altLang="en-US" sz="1000" dirty="0">
              <a:solidFill>
                <a:srgbClr val="CC00FF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8060784" y="3716077"/>
            <a:ext cx="418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B0F0"/>
                </a:solidFill>
              </a:rPr>
              <a:t>例えば，観測ベクトルが</a:t>
            </a:r>
            <a:r>
              <a:rPr kumimoji="1" lang="en-US" altLang="ja-JP" sz="1000" dirty="0" smtClean="0">
                <a:solidFill>
                  <a:srgbClr val="00B0F0"/>
                </a:solidFill>
              </a:rPr>
              <a:t>(5,0)</a:t>
            </a:r>
            <a:r>
              <a:rPr kumimoji="1" lang="ja-JP" altLang="en-US" sz="1000" dirty="0" smtClean="0">
                <a:solidFill>
                  <a:srgbClr val="00B0F0"/>
                </a:solidFill>
              </a:rPr>
              <a:t>の場合</a:t>
            </a:r>
            <a:r>
              <a:rPr lang="ja-JP" altLang="en-US" sz="1000" dirty="0">
                <a:solidFill>
                  <a:srgbClr val="00B0F0"/>
                </a:solidFill>
              </a:rPr>
              <a:t>（列空間では表現できない</a:t>
            </a:r>
            <a:r>
              <a:rPr lang="ja-JP" altLang="en-US" sz="1000" dirty="0" smtClean="0">
                <a:solidFill>
                  <a:srgbClr val="00B0F0"/>
                </a:solidFill>
              </a:rPr>
              <a:t>）</a:t>
            </a:r>
            <a:r>
              <a:rPr kumimoji="1" lang="ja-JP" altLang="en-US" sz="1000" dirty="0" smtClean="0">
                <a:solidFill>
                  <a:srgbClr val="00B0F0"/>
                </a:solidFill>
              </a:rPr>
              <a:t>．</a:t>
            </a:r>
            <a:r>
              <a:rPr kumimoji="1" lang="en-US" altLang="ja-JP" sz="1000" dirty="0" smtClean="0">
                <a:solidFill>
                  <a:srgbClr val="00B0F0"/>
                </a:solidFill>
              </a:rPr>
              <a:t>b</a:t>
            </a:r>
            <a:r>
              <a:rPr kumimoji="1" lang="ja-JP" altLang="en-US" sz="1000" dirty="0" smtClean="0">
                <a:solidFill>
                  <a:srgbClr val="00B0F0"/>
                </a:solidFill>
              </a:rPr>
              <a:t>に相当．</a:t>
            </a:r>
            <a:endParaRPr kumimoji="1" lang="en-US" altLang="ja-JP" sz="1000" dirty="0" smtClean="0">
              <a:solidFill>
                <a:srgbClr val="00B0F0"/>
              </a:solidFill>
            </a:endParaRPr>
          </a:p>
          <a:p>
            <a:r>
              <a:rPr kumimoji="1" lang="en-US" altLang="ja-JP" sz="1000" dirty="0" smtClean="0">
                <a:solidFill>
                  <a:srgbClr val="FF0000"/>
                </a:solidFill>
              </a:rPr>
              <a:t>A+</a:t>
            </a:r>
            <a:r>
              <a:rPr kumimoji="1" lang="en-US" altLang="ja-JP" sz="1000" dirty="0" smtClean="0">
                <a:solidFill>
                  <a:srgbClr val="00B0F0"/>
                </a:solidFill>
              </a:rPr>
              <a:t>(5,0)</a:t>
            </a:r>
            <a:r>
              <a:rPr kumimoji="1" lang="en-US" altLang="ja-JP" sz="1000" dirty="0" smtClean="0"/>
              <a:t>=</a:t>
            </a:r>
            <a:r>
              <a:rPr kumimoji="1" lang="en-US" altLang="ja-JP" sz="1000" dirty="0" smtClean="0">
                <a:solidFill>
                  <a:srgbClr val="0000FF"/>
                </a:solidFill>
              </a:rPr>
              <a:t>(1,1)</a:t>
            </a:r>
            <a:r>
              <a:rPr lang="ja-JP" altLang="en-US" sz="1000" dirty="0" smtClean="0"/>
              <a:t>になる．列空間で表現できる</a:t>
            </a:r>
            <a:r>
              <a:rPr lang="en-US" altLang="ja-JP" sz="1000" dirty="0" smtClean="0">
                <a:solidFill>
                  <a:srgbClr val="CC00FF"/>
                </a:solidFill>
              </a:rPr>
              <a:t>(4,2)</a:t>
            </a:r>
            <a:r>
              <a:rPr lang="ja-JP" altLang="en-US" sz="1000" dirty="0" smtClean="0"/>
              <a:t> の場合</a:t>
            </a:r>
            <a:r>
              <a:rPr lang="ja-JP" altLang="en-US" sz="1000" dirty="0"/>
              <a:t>と</a:t>
            </a:r>
            <a:r>
              <a:rPr lang="ja-JP" altLang="en-US" sz="1000" dirty="0" smtClean="0"/>
              <a:t>同じ値となる．</a:t>
            </a:r>
            <a:endParaRPr lang="en-US" altLang="ja-JP" sz="1000" dirty="0" smtClean="0"/>
          </a:p>
          <a:p>
            <a:r>
              <a:rPr lang="en-US" altLang="ja-JP" sz="1000" dirty="0"/>
              <a:t> </a:t>
            </a:r>
            <a:r>
              <a:rPr lang="en-US" altLang="ja-JP" sz="1000" dirty="0" smtClean="0"/>
              <a:t>                       </a:t>
            </a:r>
            <a:r>
              <a:rPr lang="ja-JP" altLang="en-US" sz="1000" dirty="0" smtClean="0"/>
              <a:t>ただし順変換は当然，</a:t>
            </a:r>
            <a:r>
              <a:rPr lang="en-US" altLang="ja-JP" sz="1000" dirty="0" smtClean="0">
                <a:solidFill>
                  <a:srgbClr val="FF0000"/>
                </a:solidFill>
              </a:rPr>
              <a:t> A</a:t>
            </a:r>
            <a:r>
              <a:rPr lang="en-US" altLang="ja-JP" sz="1000" dirty="0">
                <a:solidFill>
                  <a:srgbClr val="00B0F0"/>
                </a:solidFill>
              </a:rPr>
              <a:t> </a:t>
            </a:r>
            <a:r>
              <a:rPr lang="en-US" altLang="ja-JP" sz="1000" dirty="0" smtClean="0">
                <a:solidFill>
                  <a:srgbClr val="0000FF"/>
                </a:solidFill>
              </a:rPr>
              <a:t>(</a:t>
            </a:r>
            <a:r>
              <a:rPr lang="en-US" altLang="ja-JP" sz="1000" dirty="0">
                <a:solidFill>
                  <a:srgbClr val="0000FF"/>
                </a:solidFill>
              </a:rPr>
              <a:t>1,1</a:t>
            </a:r>
            <a:r>
              <a:rPr lang="en-US" altLang="ja-JP" sz="1000" dirty="0" smtClean="0">
                <a:solidFill>
                  <a:srgbClr val="0000FF"/>
                </a:solidFill>
              </a:rPr>
              <a:t>)</a:t>
            </a:r>
            <a:r>
              <a:rPr lang="en-US" altLang="ja-JP" sz="1000" dirty="0"/>
              <a:t> </a:t>
            </a:r>
            <a:r>
              <a:rPr lang="en-US" altLang="ja-JP" sz="1000" dirty="0" smtClean="0"/>
              <a:t>=</a:t>
            </a:r>
            <a:r>
              <a:rPr lang="en-US" altLang="ja-JP" sz="1000" dirty="0">
                <a:solidFill>
                  <a:srgbClr val="CC00FF"/>
                </a:solidFill>
              </a:rPr>
              <a:t> (4,2)</a:t>
            </a:r>
            <a:r>
              <a:rPr lang="ja-JP" altLang="en-US" sz="1000" i="1" dirty="0" smtClean="0"/>
              <a:t> </a:t>
            </a:r>
            <a:r>
              <a:rPr lang="ja-JP" altLang="en-US" sz="1000" dirty="0" smtClean="0"/>
              <a:t>となるので，</a:t>
            </a:r>
            <a:r>
              <a:rPr lang="en-US" altLang="ja-JP" sz="1000" dirty="0">
                <a:solidFill>
                  <a:srgbClr val="00B0F0"/>
                </a:solidFill>
              </a:rPr>
              <a:t>(5,0</a:t>
            </a:r>
            <a:r>
              <a:rPr lang="en-US" altLang="ja-JP" sz="1000" dirty="0" smtClean="0">
                <a:solidFill>
                  <a:srgbClr val="00B0F0"/>
                </a:solidFill>
              </a:rPr>
              <a:t>)</a:t>
            </a:r>
            <a:r>
              <a:rPr lang="ja-JP" altLang="en-US" sz="1000" dirty="0" err="1" smtClean="0"/>
              <a:t>には</a:t>
            </a:r>
            <a:endParaRPr lang="en-US" altLang="ja-JP" sz="1000" dirty="0" smtClean="0"/>
          </a:p>
          <a:p>
            <a:r>
              <a:rPr kumimoji="1" lang="ja-JP" altLang="en-US" sz="1000" dirty="0" smtClean="0"/>
              <a:t>　　　　　　　　　　　　　　　　　　　　　　　　　　　　　　　　　　　　　　　　　　戻らない．</a:t>
            </a:r>
            <a:endParaRPr kumimoji="1" lang="en-US" altLang="ja-JP" sz="1000" dirty="0" smtClean="0"/>
          </a:p>
        </p:txBody>
      </p:sp>
      <p:sp>
        <p:nvSpPr>
          <p:cNvPr id="354" name="正方形/長方形 353"/>
          <p:cNvSpPr/>
          <p:nvPr/>
        </p:nvSpPr>
        <p:spPr>
          <a:xfrm>
            <a:off x="7450166" y="5038771"/>
            <a:ext cx="23098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" name="正方形/長方形 354"/>
          <p:cNvSpPr/>
          <p:nvPr/>
        </p:nvSpPr>
        <p:spPr>
          <a:xfrm>
            <a:off x="6461695" y="5200583"/>
            <a:ext cx="23098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" name="正方形/長方形 355"/>
          <p:cNvSpPr/>
          <p:nvPr/>
        </p:nvSpPr>
        <p:spPr>
          <a:xfrm>
            <a:off x="6116469" y="5200583"/>
            <a:ext cx="20999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" name="正方形/長方形 356"/>
          <p:cNvSpPr/>
          <p:nvPr/>
        </p:nvSpPr>
        <p:spPr>
          <a:xfrm>
            <a:off x="4136536" y="5038998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" name="正方形/長方形 357"/>
          <p:cNvSpPr/>
          <p:nvPr/>
        </p:nvSpPr>
        <p:spPr>
          <a:xfrm>
            <a:off x="5009960" y="5192192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" name="正方形/長方形 358"/>
          <p:cNvSpPr/>
          <p:nvPr/>
        </p:nvSpPr>
        <p:spPr>
          <a:xfrm>
            <a:off x="5939792" y="5038770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" name="正方形/長方形 359"/>
          <p:cNvSpPr/>
          <p:nvPr/>
        </p:nvSpPr>
        <p:spPr>
          <a:xfrm>
            <a:off x="6810736" y="5038770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" name="正方形/長方形 360"/>
          <p:cNvSpPr/>
          <p:nvPr/>
        </p:nvSpPr>
        <p:spPr>
          <a:xfrm>
            <a:off x="5967737" y="5200583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>
            <a:off x="4044950" y="2241550"/>
            <a:ext cx="3511550" cy="3136900"/>
          </a:xfrm>
          <a:custGeom>
            <a:avLst/>
            <a:gdLst>
              <a:gd name="connsiteX0" fmla="*/ 3511550 w 3511550"/>
              <a:gd name="connsiteY0" fmla="*/ 2908300 h 3136900"/>
              <a:gd name="connsiteX1" fmla="*/ 3511550 w 3511550"/>
              <a:gd name="connsiteY1" fmla="*/ 3136900 h 3136900"/>
              <a:gd name="connsiteX2" fmla="*/ 0 w 3511550"/>
              <a:gd name="connsiteY2" fmla="*/ 3136900 h 3136900"/>
              <a:gd name="connsiteX3" fmla="*/ 0 w 3511550"/>
              <a:gd name="connsiteY3" fmla="*/ 0 h 3136900"/>
              <a:gd name="connsiteX4" fmla="*/ 812800 w 3511550"/>
              <a:gd name="connsiteY4" fmla="*/ 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1550" h="3136900">
                <a:moveTo>
                  <a:pt x="3511550" y="2908300"/>
                </a:moveTo>
                <a:lnTo>
                  <a:pt x="3511550" y="3136900"/>
                </a:lnTo>
                <a:lnTo>
                  <a:pt x="0" y="3136900"/>
                </a:lnTo>
                <a:lnTo>
                  <a:pt x="0" y="0"/>
                </a:lnTo>
                <a:lnTo>
                  <a:pt x="812800" y="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コネクタ 84"/>
          <p:cNvCxnSpPr>
            <a:stCxn id="355" idx="2"/>
          </p:cNvCxnSpPr>
          <p:nvPr/>
        </p:nvCxnSpPr>
        <p:spPr>
          <a:xfrm flipH="1">
            <a:off x="6577189" y="5320236"/>
            <a:ext cx="1" cy="5821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フリーフォーム 85"/>
          <p:cNvSpPr/>
          <p:nvPr/>
        </p:nvSpPr>
        <p:spPr>
          <a:xfrm>
            <a:off x="6235700" y="2101850"/>
            <a:ext cx="1879600" cy="3105150"/>
          </a:xfrm>
          <a:custGeom>
            <a:avLst/>
            <a:gdLst>
              <a:gd name="connsiteX0" fmla="*/ 0 w 1879600"/>
              <a:gd name="connsiteY0" fmla="*/ 3105150 h 3105150"/>
              <a:gd name="connsiteX1" fmla="*/ 0 w 1879600"/>
              <a:gd name="connsiteY1" fmla="*/ 3041650 h 3105150"/>
              <a:gd name="connsiteX2" fmla="*/ 1879600 w 1879600"/>
              <a:gd name="connsiteY2" fmla="*/ 3041650 h 3105150"/>
              <a:gd name="connsiteX3" fmla="*/ 1879600 w 1879600"/>
              <a:gd name="connsiteY3" fmla="*/ 0 h 3105150"/>
              <a:gd name="connsiteX4" fmla="*/ 1149350 w 1879600"/>
              <a:gd name="connsiteY4" fmla="*/ 0 h 3105150"/>
              <a:gd name="connsiteX5" fmla="*/ 1149350 w 1879600"/>
              <a:gd name="connsiteY5" fmla="*/ 12700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9600" h="3105150">
                <a:moveTo>
                  <a:pt x="0" y="3105150"/>
                </a:moveTo>
                <a:lnTo>
                  <a:pt x="0" y="3041650"/>
                </a:lnTo>
                <a:lnTo>
                  <a:pt x="1879600" y="3041650"/>
                </a:lnTo>
                <a:lnTo>
                  <a:pt x="1879600" y="0"/>
                </a:lnTo>
                <a:lnTo>
                  <a:pt x="1149350" y="0"/>
                </a:lnTo>
                <a:lnTo>
                  <a:pt x="1149350" y="127000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フリーフォーム 100"/>
          <p:cNvSpPr/>
          <p:nvPr/>
        </p:nvSpPr>
        <p:spPr>
          <a:xfrm>
            <a:off x="6997700" y="2579860"/>
            <a:ext cx="1587711" cy="1363489"/>
          </a:xfrm>
          <a:custGeom>
            <a:avLst/>
            <a:gdLst>
              <a:gd name="connsiteX0" fmla="*/ 1543050 w 1587500"/>
              <a:gd name="connsiteY0" fmla="*/ 2228850 h 2228850"/>
              <a:gd name="connsiteX1" fmla="*/ 1587500 w 1587500"/>
              <a:gd name="connsiteY1" fmla="*/ 2184400 h 2228850"/>
              <a:gd name="connsiteX2" fmla="*/ 1587500 w 1587500"/>
              <a:gd name="connsiteY2" fmla="*/ 958850 h 2228850"/>
              <a:gd name="connsiteX3" fmla="*/ 222250 w 1587500"/>
              <a:gd name="connsiteY3" fmla="*/ 958850 h 2228850"/>
              <a:gd name="connsiteX4" fmla="*/ 222250 w 1587500"/>
              <a:gd name="connsiteY4" fmla="*/ 0 h 2228850"/>
              <a:gd name="connsiteX5" fmla="*/ 0 w 1587500"/>
              <a:gd name="connsiteY5" fmla="*/ 0 h 2228850"/>
              <a:gd name="connsiteX0" fmla="*/ 1543050 w 1592263"/>
              <a:gd name="connsiteY0" fmla="*/ 2228850 h 2228850"/>
              <a:gd name="connsiteX1" fmla="*/ 1592263 w 1592263"/>
              <a:gd name="connsiteY1" fmla="*/ 1255509 h 2228850"/>
              <a:gd name="connsiteX2" fmla="*/ 1587500 w 1592263"/>
              <a:gd name="connsiteY2" fmla="*/ 958850 h 2228850"/>
              <a:gd name="connsiteX3" fmla="*/ 222250 w 1592263"/>
              <a:gd name="connsiteY3" fmla="*/ 958850 h 2228850"/>
              <a:gd name="connsiteX4" fmla="*/ 222250 w 1592263"/>
              <a:gd name="connsiteY4" fmla="*/ 0 h 2228850"/>
              <a:gd name="connsiteX5" fmla="*/ 0 w 1592263"/>
              <a:gd name="connsiteY5" fmla="*/ 0 h 2228850"/>
              <a:gd name="connsiteX0" fmla="*/ 1476375 w 1592263"/>
              <a:gd name="connsiteY0" fmla="*/ 1499007 h 1499007"/>
              <a:gd name="connsiteX1" fmla="*/ 1592263 w 1592263"/>
              <a:gd name="connsiteY1" fmla="*/ 1255509 h 1499007"/>
              <a:gd name="connsiteX2" fmla="*/ 1587500 w 1592263"/>
              <a:gd name="connsiteY2" fmla="*/ 958850 h 1499007"/>
              <a:gd name="connsiteX3" fmla="*/ 222250 w 1592263"/>
              <a:gd name="connsiteY3" fmla="*/ 958850 h 1499007"/>
              <a:gd name="connsiteX4" fmla="*/ 222250 w 1592263"/>
              <a:gd name="connsiteY4" fmla="*/ 0 h 1499007"/>
              <a:gd name="connsiteX5" fmla="*/ 0 w 1592263"/>
              <a:gd name="connsiteY5" fmla="*/ 0 h 1499007"/>
              <a:gd name="connsiteX0" fmla="*/ 1543050 w 1592263"/>
              <a:gd name="connsiteY0" fmla="*/ 1356830 h 1356830"/>
              <a:gd name="connsiteX1" fmla="*/ 1592263 w 1592263"/>
              <a:gd name="connsiteY1" fmla="*/ 1255509 h 1356830"/>
              <a:gd name="connsiteX2" fmla="*/ 1587500 w 1592263"/>
              <a:gd name="connsiteY2" fmla="*/ 958850 h 1356830"/>
              <a:gd name="connsiteX3" fmla="*/ 222250 w 1592263"/>
              <a:gd name="connsiteY3" fmla="*/ 958850 h 1356830"/>
              <a:gd name="connsiteX4" fmla="*/ 222250 w 1592263"/>
              <a:gd name="connsiteY4" fmla="*/ 0 h 1356830"/>
              <a:gd name="connsiteX5" fmla="*/ 0 w 1592263"/>
              <a:gd name="connsiteY5" fmla="*/ 0 h 1356830"/>
              <a:gd name="connsiteX0" fmla="*/ 1543050 w 1587711"/>
              <a:gd name="connsiteY0" fmla="*/ 1356830 h 1356830"/>
              <a:gd name="connsiteX1" fmla="*/ 1582738 w 1587711"/>
              <a:gd name="connsiteY1" fmla="*/ 1255509 h 1356830"/>
              <a:gd name="connsiteX2" fmla="*/ 1587500 w 1587711"/>
              <a:gd name="connsiteY2" fmla="*/ 958850 h 1356830"/>
              <a:gd name="connsiteX3" fmla="*/ 222250 w 1587711"/>
              <a:gd name="connsiteY3" fmla="*/ 958850 h 1356830"/>
              <a:gd name="connsiteX4" fmla="*/ 222250 w 1587711"/>
              <a:gd name="connsiteY4" fmla="*/ 0 h 1356830"/>
              <a:gd name="connsiteX5" fmla="*/ 0 w 1587711"/>
              <a:gd name="connsiteY5" fmla="*/ 0 h 1356830"/>
              <a:gd name="connsiteX0" fmla="*/ 1519237 w 1587711"/>
              <a:gd name="connsiteY0" fmla="*/ 1356830 h 1356830"/>
              <a:gd name="connsiteX1" fmla="*/ 1582738 w 1587711"/>
              <a:gd name="connsiteY1" fmla="*/ 1255509 h 1356830"/>
              <a:gd name="connsiteX2" fmla="*/ 1587500 w 1587711"/>
              <a:gd name="connsiteY2" fmla="*/ 958850 h 1356830"/>
              <a:gd name="connsiteX3" fmla="*/ 222250 w 1587711"/>
              <a:gd name="connsiteY3" fmla="*/ 958850 h 1356830"/>
              <a:gd name="connsiteX4" fmla="*/ 222250 w 1587711"/>
              <a:gd name="connsiteY4" fmla="*/ 0 h 1356830"/>
              <a:gd name="connsiteX5" fmla="*/ 0 w 1587711"/>
              <a:gd name="connsiteY5" fmla="*/ 0 h 13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711" h="1356830">
                <a:moveTo>
                  <a:pt x="1519237" y="1356830"/>
                </a:moveTo>
                <a:lnTo>
                  <a:pt x="1582738" y="1255509"/>
                </a:lnTo>
                <a:cubicBezTo>
                  <a:pt x="1581150" y="1156623"/>
                  <a:pt x="1589088" y="1057736"/>
                  <a:pt x="1587500" y="958850"/>
                </a:cubicBezTo>
                <a:lnTo>
                  <a:pt x="222250" y="958850"/>
                </a:lnTo>
                <a:lnTo>
                  <a:pt x="2222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フリーフォーム 130"/>
          <p:cNvSpPr/>
          <p:nvPr/>
        </p:nvSpPr>
        <p:spPr>
          <a:xfrm>
            <a:off x="7550149" y="4102100"/>
            <a:ext cx="1152525" cy="1276350"/>
          </a:xfrm>
          <a:custGeom>
            <a:avLst/>
            <a:gdLst>
              <a:gd name="connsiteX0" fmla="*/ 1200150 w 1200150"/>
              <a:gd name="connsiteY0" fmla="*/ 0 h 419100"/>
              <a:gd name="connsiteX1" fmla="*/ 1200150 w 1200150"/>
              <a:gd name="connsiteY1" fmla="*/ 419100 h 419100"/>
              <a:gd name="connsiteX2" fmla="*/ 0 w 1200150"/>
              <a:gd name="connsiteY2" fmla="*/ 419100 h 419100"/>
              <a:gd name="connsiteX0" fmla="*/ 1200150 w 1200150"/>
              <a:gd name="connsiteY0" fmla="*/ 0 h 419100"/>
              <a:gd name="connsiteX1" fmla="*/ 709613 w 1200150"/>
              <a:gd name="connsiteY1" fmla="*/ 419100 h 419100"/>
              <a:gd name="connsiteX2" fmla="*/ 0 w 1200150"/>
              <a:gd name="connsiteY2" fmla="*/ 419100 h 419100"/>
              <a:gd name="connsiteX0" fmla="*/ 714375 w 714375"/>
              <a:gd name="connsiteY0" fmla="*/ 0 h 1238250"/>
              <a:gd name="connsiteX1" fmla="*/ 709613 w 714375"/>
              <a:gd name="connsiteY1" fmla="*/ 1238250 h 1238250"/>
              <a:gd name="connsiteX2" fmla="*/ 0 w 714375"/>
              <a:gd name="connsiteY2" fmla="*/ 1238250 h 1238250"/>
              <a:gd name="connsiteX0" fmla="*/ 1152525 w 1152525"/>
              <a:gd name="connsiteY0" fmla="*/ 0 h 1276350"/>
              <a:gd name="connsiteX1" fmla="*/ 709613 w 1152525"/>
              <a:gd name="connsiteY1" fmla="*/ 1276350 h 1276350"/>
              <a:gd name="connsiteX2" fmla="*/ 0 w 1152525"/>
              <a:gd name="connsiteY2" fmla="*/ 1276350 h 1276350"/>
              <a:gd name="connsiteX0" fmla="*/ 1152525 w 1152525"/>
              <a:gd name="connsiteY0" fmla="*/ 0 h 1276350"/>
              <a:gd name="connsiteX1" fmla="*/ 984251 w 1152525"/>
              <a:gd name="connsiteY1" fmla="*/ 522288 h 1276350"/>
              <a:gd name="connsiteX2" fmla="*/ 709613 w 1152525"/>
              <a:gd name="connsiteY2" fmla="*/ 1276350 h 1276350"/>
              <a:gd name="connsiteX3" fmla="*/ 0 w 1152525"/>
              <a:gd name="connsiteY3" fmla="*/ 1276350 h 1276350"/>
              <a:gd name="connsiteX0" fmla="*/ 1152525 w 1152525"/>
              <a:gd name="connsiteY0" fmla="*/ 13170 h 1289520"/>
              <a:gd name="connsiteX1" fmla="*/ 708026 w 1152525"/>
              <a:gd name="connsiteY1" fmla="*/ 97308 h 1289520"/>
              <a:gd name="connsiteX2" fmla="*/ 709613 w 1152525"/>
              <a:gd name="connsiteY2" fmla="*/ 1289520 h 1289520"/>
              <a:gd name="connsiteX3" fmla="*/ 0 w 1152525"/>
              <a:gd name="connsiteY3" fmla="*/ 1289520 h 1289520"/>
              <a:gd name="connsiteX0" fmla="*/ 1152525 w 1152525"/>
              <a:gd name="connsiteY0" fmla="*/ 0 h 1276350"/>
              <a:gd name="connsiteX1" fmla="*/ 708026 w 1152525"/>
              <a:gd name="connsiteY1" fmla="*/ 84138 h 1276350"/>
              <a:gd name="connsiteX2" fmla="*/ 709613 w 1152525"/>
              <a:gd name="connsiteY2" fmla="*/ 1276350 h 1276350"/>
              <a:gd name="connsiteX3" fmla="*/ 0 w 1152525"/>
              <a:gd name="connsiteY3" fmla="*/ 1276350 h 1276350"/>
              <a:gd name="connsiteX0" fmla="*/ 1152525 w 1152525"/>
              <a:gd name="connsiteY0" fmla="*/ 0 h 1276350"/>
              <a:gd name="connsiteX1" fmla="*/ 708026 w 1152525"/>
              <a:gd name="connsiteY1" fmla="*/ 84138 h 1276350"/>
              <a:gd name="connsiteX2" fmla="*/ 709613 w 1152525"/>
              <a:gd name="connsiteY2" fmla="*/ 1276350 h 1276350"/>
              <a:gd name="connsiteX3" fmla="*/ 0 w 1152525"/>
              <a:gd name="connsiteY3" fmla="*/ 1276350 h 1276350"/>
              <a:gd name="connsiteX0" fmla="*/ 1152525 w 1152525"/>
              <a:gd name="connsiteY0" fmla="*/ 0 h 1276350"/>
              <a:gd name="connsiteX1" fmla="*/ 708026 w 1152525"/>
              <a:gd name="connsiteY1" fmla="*/ 84138 h 1276350"/>
              <a:gd name="connsiteX2" fmla="*/ 709613 w 1152525"/>
              <a:gd name="connsiteY2" fmla="*/ 1276350 h 1276350"/>
              <a:gd name="connsiteX3" fmla="*/ 0 w 1152525"/>
              <a:gd name="connsiteY3" fmla="*/ 1276350 h 1276350"/>
              <a:gd name="connsiteX0" fmla="*/ 1152525 w 1152525"/>
              <a:gd name="connsiteY0" fmla="*/ 0 h 1276350"/>
              <a:gd name="connsiteX1" fmla="*/ 708026 w 1152525"/>
              <a:gd name="connsiteY1" fmla="*/ 84138 h 1276350"/>
              <a:gd name="connsiteX2" fmla="*/ 709613 w 1152525"/>
              <a:gd name="connsiteY2" fmla="*/ 1276350 h 1276350"/>
              <a:gd name="connsiteX3" fmla="*/ 0 w 1152525"/>
              <a:gd name="connsiteY3" fmla="*/ 1276350 h 1276350"/>
              <a:gd name="connsiteX0" fmla="*/ 1152525 w 1152525"/>
              <a:gd name="connsiteY0" fmla="*/ 0 h 1276350"/>
              <a:gd name="connsiteX1" fmla="*/ 708026 w 1152525"/>
              <a:gd name="connsiteY1" fmla="*/ 84138 h 1276350"/>
              <a:gd name="connsiteX2" fmla="*/ 709613 w 1152525"/>
              <a:gd name="connsiteY2" fmla="*/ 1276350 h 1276350"/>
              <a:gd name="connsiteX3" fmla="*/ 0 w 1152525"/>
              <a:gd name="connsiteY3" fmla="*/ 1276350 h 1276350"/>
              <a:gd name="connsiteX0" fmla="*/ 1152525 w 1152525"/>
              <a:gd name="connsiteY0" fmla="*/ 0 h 1276350"/>
              <a:gd name="connsiteX1" fmla="*/ 708026 w 1152525"/>
              <a:gd name="connsiteY1" fmla="*/ 84138 h 1276350"/>
              <a:gd name="connsiteX2" fmla="*/ 709613 w 1152525"/>
              <a:gd name="connsiteY2" fmla="*/ 1276350 h 1276350"/>
              <a:gd name="connsiteX3" fmla="*/ 0 w 1152525"/>
              <a:gd name="connsiteY3" fmla="*/ 127635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525" h="1276350">
                <a:moveTo>
                  <a:pt x="1152525" y="0"/>
                </a:moveTo>
                <a:cubicBezTo>
                  <a:pt x="1024466" y="25136"/>
                  <a:pt x="910432" y="42862"/>
                  <a:pt x="708026" y="84138"/>
                </a:cubicBezTo>
                <a:cubicBezTo>
                  <a:pt x="715169" y="425450"/>
                  <a:pt x="706968" y="1007798"/>
                  <a:pt x="709613" y="1276350"/>
                </a:cubicBezTo>
                <a:lnTo>
                  <a:pt x="0" y="127635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8579983" y="3545143"/>
            <a:ext cx="952500" cy="209550"/>
          </a:xfrm>
          <a:custGeom>
            <a:avLst/>
            <a:gdLst>
              <a:gd name="connsiteX0" fmla="*/ 952500 w 952500"/>
              <a:gd name="connsiteY0" fmla="*/ 209550 h 209550"/>
              <a:gd name="connsiteX1" fmla="*/ 952500 w 952500"/>
              <a:gd name="connsiteY1" fmla="*/ 0 h 209550"/>
              <a:gd name="connsiteX2" fmla="*/ 0 w 952500"/>
              <a:gd name="connsiteY2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209550">
                <a:moveTo>
                  <a:pt x="952500" y="209550"/>
                </a:moveTo>
                <a:lnTo>
                  <a:pt x="95250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3" name="円/楕円 362"/>
          <p:cNvSpPr/>
          <p:nvPr/>
        </p:nvSpPr>
        <p:spPr>
          <a:xfrm>
            <a:off x="3143142" y="6664050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" name="円/楕円 363"/>
          <p:cNvSpPr/>
          <p:nvPr/>
        </p:nvSpPr>
        <p:spPr>
          <a:xfrm>
            <a:off x="2324199" y="6644491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7" name="グループ化 406"/>
          <p:cNvGrpSpPr/>
          <p:nvPr/>
        </p:nvGrpSpPr>
        <p:grpSpPr>
          <a:xfrm rot="1640122">
            <a:off x="3411201" y="6762353"/>
            <a:ext cx="214629" cy="332284"/>
            <a:chOff x="2987664" y="6418762"/>
            <a:chExt cx="214629" cy="332284"/>
          </a:xfrm>
        </p:grpSpPr>
        <p:cxnSp>
          <p:nvCxnSpPr>
            <p:cNvPr id="366" name="直線矢印コネクタ 365"/>
            <p:cNvCxnSpPr>
              <a:cxnSpLocks noChangeAspect="1"/>
            </p:cNvCxnSpPr>
            <p:nvPr/>
          </p:nvCxnSpPr>
          <p:spPr>
            <a:xfrm flipV="1">
              <a:off x="2987664" y="6418762"/>
              <a:ext cx="132788" cy="204056"/>
            </a:xfrm>
            <a:prstGeom prst="straightConnector1">
              <a:avLst/>
            </a:prstGeom>
            <a:ln w="12700">
              <a:solidFill>
                <a:srgbClr val="CC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矢印コネクタ 366"/>
            <p:cNvCxnSpPr/>
            <p:nvPr/>
          </p:nvCxnSpPr>
          <p:spPr>
            <a:xfrm>
              <a:off x="2987713" y="6635753"/>
              <a:ext cx="214580" cy="115293"/>
            </a:xfrm>
            <a:prstGeom prst="straightConnector1">
              <a:avLst/>
            </a:prstGeom>
            <a:ln w="12700">
              <a:solidFill>
                <a:srgbClr val="CC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8" name="直線コネクタ 367"/>
          <p:cNvCxnSpPr>
            <a:stCxn id="363" idx="2"/>
            <a:endCxn id="363" idx="6"/>
          </p:cNvCxnSpPr>
          <p:nvPr/>
        </p:nvCxnSpPr>
        <p:spPr>
          <a:xfrm>
            <a:off x="3061214" y="6911565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コネクタ 368"/>
          <p:cNvCxnSpPr>
            <a:stCxn id="363" idx="4"/>
            <a:endCxn id="363" idx="0"/>
          </p:cNvCxnSpPr>
          <p:nvPr/>
        </p:nvCxnSpPr>
        <p:spPr>
          <a:xfrm flipV="1">
            <a:off x="3390657" y="6582122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線コネクタ 369"/>
          <p:cNvCxnSpPr>
            <a:stCxn id="364" idx="2"/>
            <a:endCxn id="364" idx="6"/>
          </p:cNvCxnSpPr>
          <p:nvPr/>
        </p:nvCxnSpPr>
        <p:spPr>
          <a:xfrm>
            <a:off x="2242271" y="6892006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コネクタ 370"/>
          <p:cNvCxnSpPr>
            <a:stCxn id="364" idx="4"/>
            <a:endCxn id="364" idx="0"/>
          </p:cNvCxnSpPr>
          <p:nvPr/>
        </p:nvCxnSpPr>
        <p:spPr>
          <a:xfrm flipV="1">
            <a:off x="2571714" y="6562563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線矢印コネクタ 373"/>
          <p:cNvCxnSpPr>
            <a:cxnSpLocks/>
            <a:endCxn id="364" idx="0"/>
          </p:cNvCxnSpPr>
          <p:nvPr/>
        </p:nvCxnSpPr>
        <p:spPr>
          <a:xfrm flipV="1">
            <a:off x="2568061" y="6644491"/>
            <a:ext cx="3653" cy="250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線矢印コネクタ 374"/>
          <p:cNvCxnSpPr>
            <a:cxnSpLocks/>
            <a:endCxn id="364" idx="6"/>
          </p:cNvCxnSpPr>
          <p:nvPr/>
        </p:nvCxnSpPr>
        <p:spPr>
          <a:xfrm>
            <a:off x="2571712" y="6888017"/>
            <a:ext cx="247516" cy="3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コネクタ 380"/>
          <p:cNvCxnSpPr/>
          <p:nvPr/>
        </p:nvCxnSpPr>
        <p:spPr>
          <a:xfrm>
            <a:off x="286750" y="6911565"/>
            <a:ext cx="634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線コネクタ 381"/>
          <p:cNvCxnSpPr/>
          <p:nvPr/>
        </p:nvCxnSpPr>
        <p:spPr>
          <a:xfrm flipV="1">
            <a:off x="603989" y="6293288"/>
            <a:ext cx="0" cy="1222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5" name="グループ化 404"/>
          <p:cNvGrpSpPr/>
          <p:nvPr/>
        </p:nvGrpSpPr>
        <p:grpSpPr>
          <a:xfrm rot="181960">
            <a:off x="323572" y="6351875"/>
            <a:ext cx="577445" cy="1111355"/>
            <a:chOff x="2756480" y="6079309"/>
            <a:chExt cx="577445" cy="1111355"/>
          </a:xfrm>
        </p:grpSpPr>
        <p:sp>
          <p:nvSpPr>
            <p:cNvPr id="378" name="円/楕円 377"/>
            <p:cNvSpPr/>
            <p:nvPr/>
          </p:nvSpPr>
          <p:spPr>
            <a:xfrm rot="1855328">
              <a:off x="2879234" y="6079309"/>
              <a:ext cx="325587" cy="111135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79" name="直線コネクタ 378"/>
            <p:cNvCxnSpPr>
              <a:cxnSpLocks noChangeAspect="1"/>
              <a:stCxn id="378" idx="4"/>
              <a:endCxn id="378" idx="0"/>
            </p:cNvCxnSpPr>
            <p:nvPr/>
          </p:nvCxnSpPr>
          <p:spPr>
            <a:xfrm flipV="1">
              <a:off x="2756480" y="6158290"/>
              <a:ext cx="571095" cy="95339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コネクタ 379"/>
            <p:cNvCxnSpPr>
              <a:stCxn id="378" idx="2"/>
              <a:endCxn id="378" idx="6"/>
            </p:cNvCxnSpPr>
            <p:nvPr/>
          </p:nvCxnSpPr>
          <p:spPr>
            <a:xfrm>
              <a:off x="2902372" y="6551332"/>
              <a:ext cx="279310" cy="1673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線矢印コネクタ 382"/>
            <p:cNvCxnSpPr>
              <a:cxnSpLocks/>
            </p:cNvCxnSpPr>
            <p:nvPr/>
          </p:nvCxnSpPr>
          <p:spPr>
            <a:xfrm flipV="1">
              <a:off x="3043247" y="6158290"/>
              <a:ext cx="290678" cy="48070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線矢印コネクタ 383"/>
            <p:cNvCxnSpPr>
              <a:endCxn id="378" idx="6"/>
            </p:cNvCxnSpPr>
            <p:nvPr/>
          </p:nvCxnSpPr>
          <p:spPr>
            <a:xfrm>
              <a:off x="3036897" y="6638999"/>
              <a:ext cx="144785" cy="79643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5" name="テキスト ボックス 384"/>
          <p:cNvSpPr txBox="1"/>
          <p:nvPr/>
        </p:nvSpPr>
        <p:spPr>
          <a:xfrm>
            <a:off x="1133873" y="7536586"/>
            <a:ext cx="23399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0000FF"/>
                </a:solidFill>
              </a:rPr>
              <a:t>入出力</a:t>
            </a:r>
            <a:r>
              <a:rPr lang="ja-JP" altLang="en-US" sz="700" dirty="0" smtClean="0"/>
              <a:t>で</a:t>
            </a:r>
            <a:r>
              <a:rPr kumimoji="1" lang="ja-JP" altLang="en-US" sz="700" dirty="0" smtClean="0"/>
              <a:t>軸の</a:t>
            </a:r>
            <a:r>
              <a:rPr kumimoji="1" lang="ja-JP" altLang="en-US" sz="700" b="1" dirty="0" smtClean="0">
                <a:solidFill>
                  <a:srgbClr val="FF0000"/>
                </a:solidFill>
              </a:rPr>
              <a:t>方向が維持されている</a:t>
            </a:r>
            <a:endParaRPr kumimoji="1" lang="ja-JP" altLang="en-US" sz="700" dirty="0"/>
          </a:p>
        </p:txBody>
      </p:sp>
      <p:sp>
        <p:nvSpPr>
          <p:cNvPr id="386" name="円弧 385"/>
          <p:cNvSpPr/>
          <p:nvPr/>
        </p:nvSpPr>
        <p:spPr>
          <a:xfrm rot="18943618">
            <a:off x="1029552" y="6559346"/>
            <a:ext cx="484076" cy="484076"/>
          </a:xfrm>
          <a:prstGeom prst="arc">
            <a:avLst/>
          </a:prstGeom>
          <a:ln>
            <a:solidFill>
              <a:srgbClr val="0000FF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テキスト ボックス 386"/>
              <p:cNvSpPr txBox="1"/>
              <p:nvPr/>
            </p:nvSpPr>
            <p:spPr>
              <a:xfrm>
                <a:off x="1153144" y="7277332"/>
                <a:ext cx="236892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9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7" name="テキスト ボックス 3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4" y="7277332"/>
                <a:ext cx="236892" cy="141001"/>
              </a:xfrm>
              <a:prstGeom prst="rect">
                <a:avLst/>
              </a:prstGeom>
              <a:blipFill rotWithShape="0">
                <a:blip r:embed="rId7"/>
                <a:stretch>
                  <a:fillRect t="-4348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8" name="フリーフォーム 387"/>
          <p:cNvSpPr/>
          <p:nvPr/>
        </p:nvSpPr>
        <p:spPr>
          <a:xfrm>
            <a:off x="1025465" y="6154793"/>
            <a:ext cx="2366700" cy="296971"/>
          </a:xfrm>
          <a:custGeom>
            <a:avLst/>
            <a:gdLst>
              <a:gd name="connsiteX0" fmla="*/ 0 w 2246050"/>
              <a:gd name="connsiteY0" fmla="*/ 150921 h 150921"/>
              <a:gd name="connsiteX1" fmla="*/ 1127464 w 2246050"/>
              <a:gd name="connsiteY1" fmla="*/ 0 h 150921"/>
              <a:gd name="connsiteX2" fmla="*/ 2246050 w 2246050"/>
              <a:gd name="connsiteY2" fmla="*/ 150921 h 150921"/>
              <a:gd name="connsiteX0" fmla="*/ 0 w 2366700"/>
              <a:gd name="connsiteY0" fmla="*/ 150921 h 296971"/>
              <a:gd name="connsiteX1" fmla="*/ 1127464 w 2366700"/>
              <a:gd name="connsiteY1" fmla="*/ 0 h 296971"/>
              <a:gd name="connsiteX2" fmla="*/ 2366700 w 2366700"/>
              <a:gd name="connsiteY2" fmla="*/ 296971 h 296971"/>
              <a:gd name="connsiteX0" fmla="*/ 0 w 2366700"/>
              <a:gd name="connsiteY0" fmla="*/ 150921 h 296971"/>
              <a:gd name="connsiteX1" fmla="*/ 1127464 w 2366700"/>
              <a:gd name="connsiteY1" fmla="*/ 0 h 296971"/>
              <a:gd name="connsiteX2" fmla="*/ 2366700 w 2366700"/>
              <a:gd name="connsiteY2" fmla="*/ 296971 h 2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700" h="296971">
                <a:moveTo>
                  <a:pt x="0" y="150921"/>
                </a:moveTo>
                <a:cubicBezTo>
                  <a:pt x="376561" y="75460"/>
                  <a:pt x="753122" y="0"/>
                  <a:pt x="1127464" y="0"/>
                </a:cubicBezTo>
                <a:cubicBezTo>
                  <a:pt x="1501806" y="0"/>
                  <a:pt x="2140628" y="138960"/>
                  <a:pt x="2366700" y="296971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テキスト ボックス 388"/>
              <p:cNvSpPr txBox="1"/>
              <p:nvPr/>
            </p:nvSpPr>
            <p:spPr>
              <a:xfrm>
                <a:off x="2048255" y="5959541"/>
                <a:ext cx="817147" cy="172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kumimoji="1" lang="en-US" altLang="ja-JP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kumimoji="1" lang="el-GR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kumimoji="1" lang="en-US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kumimoji="1" lang="el-GR" altLang="ja-JP" sz="11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1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1100" b="0" i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389" name="テキスト ボックス 3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255" y="5959541"/>
                <a:ext cx="817147" cy="172291"/>
              </a:xfrm>
              <a:prstGeom prst="rect">
                <a:avLst/>
              </a:prstGeom>
              <a:blipFill rotWithShape="0">
                <a:blip r:embed="rId8"/>
                <a:stretch>
                  <a:fillRect l="-3731" t="-3571" r="-1493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" name="円弧 389"/>
          <p:cNvSpPr/>
          <p:nvPr/>
        </p:nvSpPr>
        <p:spPr>
          <a:xfrm rot="18943618" flipH="1" flipV="1">
            <a:off x="1029552" y="6751200"/>
            <a:ext cx="484076" cy="484076"/>
          </a:xfrm>
          <a:prstGeom prst="arc">
            <a:avLst/>
          </a:prstGeom>
          <a:ln>
            <a:solidFill>
              <a:srgbClr val="0000FF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テキスト ボックス 390"/>
              <p:cNvSpPr txBox="1"/>
              <p:nvPr/>
            </p:nvSpPr>
            <p:spPr>
              <a:xfrm>
                <a:off x="1153144" y="6403052"/>
                <a:ext cx="236892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9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ja-JP" altLang="en-US" sz="9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1" name="テキスト ボックス 3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4" y="6403052"/>
                <a:ext cx="236892" cy="141001"/>
              </a:xfrm>
              <a:prstGeom prst="rect">
                <a:avLst/>
              </a:prstGeom>
              <a:blipFill rotWithShape="0"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2" name="円弧 391"/>
          <p:cNvSpPr/>
          <p:nvPr/>
        </p:nvSpPr>
        <p:spPr>
          <a:xfrm rot="18943618">
            <a:off x="2733978" y="6559346"/>
            <a:ext cx="484076" cy="484076"/>
          </a:xfrm>
          <a:prstGeom prst="arc">
            <a:avLst/>
          </a:prstGeom>
          <a:ln>
            <a:solidFill>
              <a:srgbClr val="CC00FF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3" name="テキスト ボックス 392"/>
              <p:cNvSpPr txBox="1"/>
              <p:nvPr/>
            </p:nvSpPr>
            <p:spPr>
              <a:xfrm>
                <a:off x="2652589" y="6392618"/>
                <a:ext cx="675881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9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393" name="テキスト ボックス 3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89" y="6392618"/>
                <a:ext cx="675881" cy="141001"/>
              </a:xfrm>
              <a:prstGeom prst="rect">
                <a:avLst/>
              </a:prstGeom>
              <a:blipFill rotWithShape="0"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" name="円弧 393"/>
          <p:cNvSpPr/>
          <p:nvPr/>
        </p:nvSpPr>
        <p:spPr>
          <a:xfrm rot="18943618">
            <a:off x="1900120" y="6530544"/>
            <a:ext cx="484076" cy="484076"/>
          </a:xfrm>
          <a:prstGeom prst="arc">
            <a:avLst/>
          </a:prstGeom>
          <a:ln>
            <a:solidFill>
              <a:srgbClr val="92D05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テキスト ボックス 394"/>
              <p:cNvSpPr txBox="1"/>
              <p:nvPr/>
            </p:nvSpPr>
            <p:spPr>
              <a:xfrm>
                <a:off x="2063028" y="6329545"/>
                <a:ext cx="19466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ja-JP" sz="11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395" name="テキスト ボックス 3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028" y="6329545"/>
                <a:ext cx="194669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15625" r="-9375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テキスト ボックス 395"/>
              <p:cNvSpPr txBox="1"/>
              <p:nvPr/>
            </p:nvSpPr>
            <p:spPr>
              <a:xfrm>
                <a:off x="776307" y="6281001"/>
                <a:ext cx="17798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6" name="テキスト ボックス 3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07" y="6281001"/>
                <a:ext cx="177980" cy="123111"/>
              </a:xfrm>
              <a:prstGeom prst="rect">
                <a:avLst/>
              </a:prstGeom>
              <a:blipFill rotWithShape="0">
                <a:blip r:embed="rId1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テキスト ボックス 396"/>
              <p:cNvSpPr txBox="1"/>
              <p:nvPr/>
            </p:nvSpPr>
            <p:spPr>
              <a:xfrm>
                <a:off x="737039" y="6972279"/>
                <a:ext cx="17798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7" name="テキスト ボックス 3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39" y="6972279"/>
                <a:ext cx="177980" cy="123111"/>
              </a:xfrm>
              <a:prstGeom prst="rect">
                <a:avLst/>
              </a:prstGeom>
              <a:blipFill rotWithShape="0"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テキスト ボックス 397"/>
              <p:cNvSpPr txBox="1"/>
              <p:nvPr/>
            </p:nvSpPr>
            <p:spPr>
              <a:xfrm>
                <a:off x="3607782" y="6675371"/>
                <a:ext cx="19731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398" name="テキスト ボックス 3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782" y="6675371"/>
                <a:ext cx="197314" cy="123111"/>
              </a:xfrm>
              <a:prstGeom prst="rect">
                <a:avLst/>
              </a:prstGeom>
              <a:blipFill rotWithShape="0">
                <a:blip r:embed="rId1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テキスト ボックス 398"/>
              <p:cNvSpPr txBox="1"/>
              <p:nvPr/>
            </p:nvSpPr>
            <p:spPr>
              <a:xfrm>
                <a:off x="3547798" y="7094500"/>
                <a:ext cx="19731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399" name="テキスト ボックス 3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798" y="7094500"/>
                <a:ext cx="197314" cy="123111"/>
              </a:xfrm>
              <a:prstGeom prst="rect">
                <a:avLst/>
              </a:prstGeom>
              <a:blipFill rotWithShape="0">
                <a:blip r:embed="rId1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1" name="グループ化 410"/>
          <p:cNvGrpSpPr/>
          <p:nvPr/>
        </p:nvGrpSpPr>
        <p:grpSpPr>
          <a:xfrm>
            <a:off x="1386567" y="6275481"/>
            <a:ext cx="706385" cy="1227770"/>
            <a:chOff x="2136808" y="6061770"/>
            <a:chExt cx="706385" cy="1227770"/>
          </a:xfrm>
        </p:grpSpPr>
        <p:sp>
          <p:nvSpPr>
            <p:cNvPr id="365" name="円/楕円 364"/>
            <p:cNvSpPr/>
            <p:nvPr/>
          </p:nvSpPr>
          <p:spPr>
            <a:xfrm>
              <a:off x="2291254" y="6122617"/>
              <a:ext cx="325587" cy="111135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72" name="直線コネクタ 371"/>
            <p:cNvCxnSpPr>
              <a:stCxn id="365" idx="4"/>
              <a:endCxn id="365" idx="0"/>
            </p:cNvCxnSpPr>
            <p:nvPr/>
          </p:nvCxnSpPr>
          <p:spPr>
            <a:xfrm flipV="1">
              <a:off x="2454048" y="6067049"/>
              <a:ext cx="0" cy="1222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線コネクタ 372"/>
            <p:cNvCxnSpPr>
              <a:stCxn id="365" idx="2"/>
              <a:endCxn id="365" idx="6"/>
            </p:cNvCxnSpPr>
            <p:nvPr/>
          </p:nvCxnSpPr>
          <p:spPr>
            <a:xfrm>
              <a:off x="2136808" y="6678295"/>
              <a:ext cx="6344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線矢印コネクタ 375"/>
            <p:cNvCxnSpPr>
              <a:cxnSpLocks/>
              <a:endCxn id="365" idx="0"/>
            </p:cNvCxnSpPr>
            <p:nvPr/>
          </p:nvCxnSpPr>
          <p:spPr>
            <a:xfrm flipH="1" flipV="1">
              <a:off x="2454048" y="6122617"/>
              <a:ext cx="1180" cy="548645"/>
            </a:xfrm>
            <a:prstGeom prst="straightConnector1">
              <a:avLst/>
            </a:prstGeom>
            <a:ln w="12700">
              <a:solidFill>
                <a:srgbClr val="92D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線矢印コネクタ 376"/>
            <p:cNvCxnSpPr>
              <a:cxnSpLocks/>
            </p:cNvCxnSpPr>
            <p:nvPr/>
          </p:nvCxnSpPr>
          <p:spPr>
            <a:xfrm>
              <a:off x="2447902" y="6675552"/>
              <a:ext cx="173702" cy="0"/>
            </a:xfrm>
            <a:prstGeom prst="straightConnector1">
              <a:avLst/>
            </a:prstGeom>
            <a:ln w="12700">
              <a:solidFill>
                <a:srgbClr val="92D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テキスト ボックス 399"/>
                <p:cNvSpPr txBox="1"/>
                <p:nvPr/>
              </p:nvSpPr>
              <p:spPr>
                <a:xfrm>
                  <a:off x="2647415" y="6538833"/>
                  <a:ext cx="195778" cy="1299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altLang="ja-JP" sz="8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80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8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ja-JP" altLang="en-US" sz="8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１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ja-JP" altLang="en-US" sz="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0" name="テキスト ボックス 3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415" y="6538833"/>
                  <a:ext cx="195778" cy="12997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65625" t="-161905" r="-125000" b="-24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1" name="テキスト ボックス 400"/>
                <p:cNvSpPr txBox="1"/>
                <p:nvPr/>
              </p:nvSpPr>
              <p:spPr>
                <a:xfrm>
                  <a:off x="2526253" y="6061770"/>
                  <a:ext cx="1957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kumimoji="1" lang="en-US" altLang="ja-JP" sz="8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8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8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8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ja-JP" sz="8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ja-JP" altLang="en-US" sz="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1" name="テキスト ボックス 4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253" y="6061770"/>
                  <a:ext cx="195778" cy="12311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65625" t="-157143" r="-125000" b="-24761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3" name="テキスト ボックス 402"/>
          <p:cNvSpPr txBox="1"/>
          <p:nvPr/>
        </p:nvSpPr>
        <p:spPr>
          <a:xfrm>
            <a:off x="1067428" y="5917809"/>
            <a:ext cx="925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>
                <a:solidFill>
                  <a:srgbClr val="FF0000"/>
                </a:solidFill>
              </a:rPr>
              <a:t>疑似</a:t>
            </a:r>
            <a:r>
              <a:rPr lang="ja-JP" altLang="en-US" sz="1100" dirty="0">
                <a:solidFill>
                  <a:srgbClr val="FF0000"/>
                </a:solidFill>
              </a:rPr>
              <a:t>逆行列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404" name="テキスト ボックス 403"/>
          <p:cNvSpPr txBox="1"/>
          <p:nvPr/>
        </p:nvSpPr>
        <p:spPr>
          <a:xfrm>
            <a:off x="2364461" y="6215185"/>
            <a:ext cx="43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標準基底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418" name="円/楕円 417"/>
          <p:cNvSpPr/>
          <p:nvPr/>
        </p:nvSpPr>
        <p:spPr>
          <a:xfrm>
            <a:off x="7222175" y="6636887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9" name="円/楕円 418"/>
          <p:cNvSpPr/>
          <p:nvPr/>
        </p:nvSpPr>
        <p:spPr>
          <a:xfrm>
            <a:off x="6403232" y="6617328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0" name="グループ化 419"/>
          <p:cNvGrpSpPr/>
          <p:nvPr/>
        </p:nvGrpSpPr>
        <p:grpSpPr>
          <a:xfrm rot="1640122">
            <a:off x="7490234" y="6735190"/>
            <a:ext cx="214629" cy="332284"/>
            <a:chOff x="2987664" y="6418762"/>
            <a:chExt cx="214629" cy="332284"/>
          </a:xfrm>
        </p:grpSpPr>
        <p:cxnSp>
          <p:nvCxnSpPr>
            <p:cNvPr id="421" name="直線矢印コネクタ 420"/>
            <p:cNvCxnSpPr>
              <a:cxnSpLocks noChangeAspect="1"/>
            </p:cNvCxnSpPr>
            <p:nvPr/>
          </p:nvCxnSpPr>
          <p:spPr>
            <a:xfrm flipV="1">
              <a:off x="2987664" y="6418762"/>
              <a:ext cx="132788" cy="204056"/>
            </a:xfrm>
            <a:prstGeom prst="straightConnector1">
              <a:avLst/>
            </a:prstGeom>
            <a:ln w="12700">
              <a:solidFill>
                <a:srgbClr val="CC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線矢印コネクタ 421"/>
            <p:cNvCxnSpPr/>
            <p:nvPr/>
          </p:nvCxnSpPr>
          <p:spPr>
            <a:xfrm>
              <a:off x="2987713" y="6635753"/>
              <a:ext cx="214580" cy="115293"/>
            </a:xfrm>
            <a:prstGeom prst="straightConnector1">
              <a:avLst/>
            </a:prstGeom>
            <a:ln w="12700">
              <a:solidFill>
                <a:srgbClr val="CC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3" name="直線コネクタ 422"/>
          <p:cNvCxnSpPr>
            <a:stCxn id="418" idx="2"/>
            <a:endCxn id="418" idx="6"/>
          </p:cNvCxnSpPr>
          <p:nvPr/>
        </p:nvCxnSpPr>
        <p:spPr>
          <a:xfrm>
            <a:off x="7140247" y="6884402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コネクタ 423"/>
          <p:cNvCxnSpPr>
            <a:stCxn id="418" idx="4"/>
            <a:endCxn id="418" idx="0"/>
          </p:cNvCxnSpPr>
          <p:nvPr/>
        </p:nvCxnSpPr>
        <p:spPr>
          <a:xfrm flipV="1">
            <a:off x="7469690" y="6554959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線コネクタ 424"/>
          <p:cNvCxnSpPr>
            <a:stCxn id="419" idx="2"/>
            <a:endCxn id="419" idx="6"/>
          </p:cNvCxnSpPr>
          <p:nvPr/>
        </p:nvCxnSpPr>
        <p:spPr>
          <a:xfrm>
            <a:off x="6321304" y="6864843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線コネクタ 425"/>
          <p:cNvCxnSpPr>
            <a:stCxn id="419" idx="4"/>
            <a:endCxn id="419" idx="0"/>
          </p:cNvCxnSpPr>
          <p:nvPr/>
        </p:nvCxnSpPr>
        <p:spPr>
          <a:xfrm flipV="1">
            <a:off x="6650747" y="6535400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線矢印コネクタ 426"/>
          <p:cNvCxnSpPr>
            <a:cxnSpLocks/>
            <a:endCxn id="419" idx="0"/>
          </p:cNvCxnSpPr>
          <p:nvPr/>
        </p:nvCxnSpPr>
        <p:spPr>
          <a:xfrm flipV="1">
            <a:off x="6647094" y="6617328"/>
            <a:ext cx="3653" cy="250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線矢印コネクタ 427"/>
          <p:cNvCxnSpPr>
            <a:cxnSpLocks/>
            <a:endCxn id="419" idx="6"/>
          </p:cNvCxnSpPr>
          <p:nvPr/>
        </p:nvCxnSpPr>
        <p:spPr>
          <a:xfrm>
            <a:off x="6650745" y="6860854"/>
            <a:ext cx="247516" cy="3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線コネクタ 428"/>
          <p:cNvCxnSpPr/>
          <p:nvPr/>
        </p:nvCxnSpPr>
        <p:spPr>
          <a:xfrm>
            <a:off x="4365783" y="6884402"/>
            <a:ext cx="634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コネクタ 429"/>
          <p:cNvCxnSpPr/>
          <p:nvPr/>
        </p:nvCxnSpPr>
        <p:spPr>
          <a:xfrm flipV="1">
            <a:off x="4683022" y="6266125"/>
            <a:ext cx="0" cy="1222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線矢印コネクタ 435"/>
          <p:cNvCxnSpPr/>
          <p:nvPr/>
        </p:nvCxnSpPr>
        <p:spPr>
          <a:xfrm rot="181960">
            <a:off x="4680613" y="6887731"/>
            <a:ext cx="144785" cy="7964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テキスト ボックス 436"/>
          <p:cNvSpPr txBox="1"/>
          <p:nvPr/>
        </p:nvSpPr>
        <p:spPr>
          <a:xfrm>
            <a:off x="5212906" y="7509423"/>
            <a:ext cx="23399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0000FF"/>
                </a:solidFill>
              </a:rPr>
              <a:t>入出力</a:t>
            </a:r>
            <a:r>
              <a:rPr lang="ja-JP" altLang="en-US" sz="700" dirty="0" smtClean="0"/>
              <a:t>で</a:t>
            </a:r>
            <a:r>
              <a:rPr kumimoji="1" lang="ja-JP" altLang="en-US" sz="700" dirty="0" smtClean="0"/>
              <a:t>軸の</a:t>
            </a:r>
            <a:r>
              <a:rPr kumimoji="1" lang="ja-JP" altLang="en-US" sz="700" b="1" dirty="0" smtClean="0">
                <a:solidFill>
                  <a:srgbClr val="FF0000"/>
                </a:solidFill>
              </a:rPr>
              <a:t>方向が維持されている</a:t>
            </a:r>
            <a:endParaRPr kumimoji="1" lang="ja-JP" altLang="en-US" sz="700" dirty="0"/>
          </a:p>
        </p:txBody>
      </p:sp>
      <p:sp>
        <p:nvSpPr>
          <p:cNvPr id="438" name="円弧 437"/>
          <p:cNvSpPr/>
          <p:nvPr/>
        </p:nvSpPr>
        <p:spPr>
          <a:xfrm rot="18943618">
            <a:off x="5051435" y="6532183"/>
            <a:ext cx="484076" cy="484076"/>
          </a:xfrm>
          <a:prstGeom prst="arc">
            <a:avLst/>
          </a:prstGeom>
          <a:ln>
            <a:solidFill>
              <a:srgbClr val="0000FF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テキスト ボックス 438"/>
              <p:cNvSpPr txBox="1"/>
              <p:nvPr/>
            </p:nvSpPr>
            <p:spPr>
              <a:xfrm>
                <a:off x="5175027" y="7250169"/>
                <a:ext cx="236892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9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39" name="テキスト ボックス 4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027" y="7250169"/>
                <a:ext cx="236892" cy="141001"/>
              </a:xfrm>
              <a:prstGeom prst="rect">
                <a:avLst/>
              </a:prstGeom>
              <a:blipFill rotWithShape="0">
                <a:blip r:embed="rId1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" name="フリーフォーム 439"/>
          <p:cNvSpPr/>
          <p:nvPr/>
        </p:nvSpPr>
        <p:spPr>
          <a:xfrm>
            <a:off x="5104498" y="6127630"/>
            <a:ext cx="2366700" cy="296971"/>
          </a:xfrm>
          <a:custGeom>
            <a:avLst/>
            <a:gdLst>
              <a:gd name="connsiteX0" fmla="*/ 0 w 2246050"/>
              <a:gd name="connsiteY0" fmla="*/ 150921 h 150921"/>
              <a:gd name="connsiteX1" fmla="*/ 1127464 w 2246050"/>
              <a:gd name="connsiteY1" fmla="*/ 0 h 150921"/>
              <a:gd name="connsiteX2" fmla="*/ 2246050 w 2246050"/>
              <a:gd name="connsiteY2" fmla="*/ 150921 h 150921"/>
              <a:gd name="connsiteX0" fmla="*/ 0 w 2366700"/>
              <a:gd name="connsiteY0" fmla="*/ 150921 h 296971"/>
              <a:gd name="connsiteX1" fmla="*/ 1127464 w 2366700"/>
              <a:gd name="connsiteY1" fmla="*/ 0 h 296971"/>
              <a:gd name="connsiteX2" fmla="*/ 2366700 w 2366700"/>
              <a:gd name="connsiteY2" fmla="*/ 296971 h 296971"/>
              <a:gd name="connsiteX0" fmla="*/ 0 w 2366700"/>
              <a:gd name="connsiteY0" fmla="*/ 150921 h 296971"/>
              <a:gd name="connsiteX1" fmla="*/ 1127464 w 2366700"/>
              <a:gd name="connsiteY1" fmla="*/ 0 h 296971"/>
              <a:gd name="connsiteX2" fmla="*/ 2366700 w 2366700"/>
              <a:gd name="connsiteY2" fmla="*/ 296971 h 2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6700" h="296971">
                <a:moveTo>
                  <a:pt x="0" y="150921"/>
                </a:moveTo>
                <a:cubicBezTo>
                  <a:pt x="376561" y="75460"/>
                  <a:pt x="753122" y="0"/>
                  <a:pt x="1127464" y="0"/>
                </a:cubicBezTo>
                <a:cubicBezTo>
                  <a:pt x="1501806" y="0"/>
                  <a:pt x="2140628" y="138960"/>
                  <a:pt x="2366700" y="296971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1" name="テキスト ボックス 440"/>
              <p:cNvSpPr txBox="1"/>
              <p:nvPr/>
            </p:nvSpPr>
            <p:spPr>
              <a:xfrm>
                <a:off x="6127288" y="5932378"/>
                <a:ext cx="817147" cy="172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kumimoji="1" lang="en-US" altLang="ja-JP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kumimoji="1" lang="el-GR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kumimoji="1" lang="en-US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kumimoji="1" lang="el-GR" altLang="ja-JP" sz="11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1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1100" b="0" i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441" name="テキスト ボックス 4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288" y="5932378"/>
                <a:ext cx="817147" cy="172291"/>
              </a:xfrm>
              <a:prstGeom prst="rect">
                <a:avLst/>
              </a:prstGeom>
              <a:blipFill rotWithShape="0">
                <a:blip r:embed="rId19"/>
                <a:stretch>
                  <a:fillRect l="-3731" r="-1493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2" name="円弧 441"/>
          <p:cNvSpPr/>
          <p:nvPr/>
        </p:nvSpPr>
        <p:spPr>
          <a:xfrm rot="18943618" flipH="1" flipV="1">
            <a:off x="5051435" y="6724037"/>
            <a:ext cx="484076" cy="484076"/>
          </a:xfrm>
          <a:prstGeom prst="arc">
            <a:avLst/>
          </a:prstGeom>
          <a:ln>
            <a:solidFill>
              <a:srgbClr val="0000FF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テキスト ボックス 442"/>
              <p:cNvSpPr txBox="1"/>
              <p:nvPr/>
            </p:nvSpPr>
            <p:spPr>
              <a:xfrm>
                <a:off x="5175027" y="6375889"/>
                <a:ext cx="236892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9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ja-JP" altLang="en-US" sz="9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3" name="テキスト ボックス 4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027" y="6375889"/>
                <a:ext cx="236892" cy="141001"/>
              </a:xfrm>
              <a:prstGeom prst="rect">
                <a:avLst/>
              </a:prstGeom>
              <a:blipFill rotWithShape="0"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4" name="円弧 443"/>
          <p:cNvSpPr/>
          <p:nvPr/>
        </p:nvSpPr>
        <p:spPr>
          <a:xfrm rot="18943618">
            <a:off x="6813011" y="6532183"/>
            <a:ext cx="484076" cy="484076"/>
          </a:xfrm>
          <a:prstGeom prst="arc">
            <a:avLst/>
          </a:prstGeom>
          <a:ln>
            <a:solidFill>
              <a:srgbClr val="CC00FF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テキスト ボックス 444"/>
              <p:cNvSpPr txBox="1"/>
              <p:nvPr/>
            </p:nvSpPr>
            <p:spPr>
              <a:xfrm>
                <a:off x="6731622" y="6365455"/>
                <a:ext cx="675881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9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45" name="テキスト ボックス 4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22" y="6365455"/>
                <a:ext cx="675881" cy="141001"/>
              </a:xfrm>
              <a:prstGeom prst="rect">
                <a:avLst/>
              </a:prstGeom>
              <a:blipFill rotWithShape="0"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6" name="円弧 445"/>
          <p:cNvSpPr/>
          <p:nvPr/>
        </p:nvSpPr>
        <p:spPr>
          <a:xfrm rot="18943618">
            <a:off x="5979153" y="6503381"/>
            <a:ext cx="484076" cy="484076"/>
          </a:xfrm>
          <a:prstGeom prst="arc">
            <a:avLst/>
          </a:prstGeom>
          <a:ln>
            <a:solidFill>
              <a:srgbClr val="92D050"/>
            </a:solidFill>
            <a:headEnd type="triangl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7" name="テキスト ボックス 446"/>
              <p:cNvSpPr txBox="1"/>
              <p:nvPr/>
            </p:nvSpPr>
            <p:spPr>
              <a:xfrm>
                <a:off x="6142061" y="6302382"/>
                <a:ext cx="19466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ja-JP" sz="11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447" name="テキスト ボックス 4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061" y="6302382"/>
                <a:ext cx="194669" cy="169277"/>
              </a:xfrm>
              <a:prstGeom prst="rect">
                <a:avLst/>
              </a:prstGeom>
              <a:blipFill rotWithShape="0">
                <a:blip r:embed="rId20"/>
                <a:stretch>
                  <a:fillRect l="-16129" r="-9677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テキスト ボックス 448"/>
              <p:cNvSpPr txBox="1"/>
              <p:nvPr/>
            </p:nvSpPr>
            <p:spPr>
              <a:xfrm>
                <a:off x="4726248" y="6988590"/>
                <a:ext cx="17798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9" name="テキスト ボックス 4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48" y="6988590"/>
                <a:ext cx="177980" cy="123111"/>
              </a:xfrm>
              <a:prstGeom prst="rect">
                <a:avLst/>
              </a:prstGeom>
              <a:blipFill rotWithShape="0">
                <a:blip r:embed="rId21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テキスト ボックス 449"/>
              <p:cNvSpPr txBox="1"/>
              <p:nvPr/>
            </p:nvSpPr>
            <p:spPr>
              <a:xfrm>
                <a:off x="7686815" y="6648208"/>
                <a:ext cx="19731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50" name="テキスト ボックス 4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815" y="6648208"/>
                <a:ext cx="197314" cy="123111"/>
              </a:xfrm>
              <a:prstGeom prst="rect">
                <a:avLst/>
              </a:prstGeom>
              <a:blipFill rotWithShape="0">
                <a:blip r:embed="rId2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テキスト ボックス 450"/>
              <p:cNvSpPr txBox="1"/>
              <p:nvPr/>
            </p:nvSpPr>
            <p:spPr>
              <a:xfrm>
                <a:off x="7626831" y="7067337"/>
                <a:ext cx="19731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51" name="テキスト ボックス 4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831" y="7067337"/>
                <a:ext cx="197314" cy="123111"/>
              </a:xfrm>
              <a:prstGeom prst="rect">
                <a:avLst/>
              </a:prstGeom>
              <a:blipFill rotWithShape="0">
                <a:blip r:embed="rId2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2" name="グループ化 451"/>
          <p:cNvGrpSpPr/>
          <p:nvPr/>
        </p:nvGrpSpPr>
        <p:grpSpPr>
          <a:xfrm>
            <a:off x="5376700" y="6253597"/>
            <a:ext cx="706385" cy="1222491"/>
            <a:chOff x="2136808" y="6067049"/>
            <a:chExt cx="706385" cy="1222491"/>
          </a:xfrm>
        </p:grpSpPr>
        <p:cxnSp>
          <p:nvCxnSpPr>
            <p:cNvPr id="454" name="直線コネクタ 453"/>
            <p:cNvCxnSpPr/>
            <p:nvPr/>
          </p:nvCxnSpPr>
          <p:spPr>
            <a:xfrm flipV="1">
              <a:off x="2454048" y="6067049"/>
              <a:ext cx="0" cy="1222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線コネクタ 454"/>
            <p:cNvCxnSpPr/>
            <p:nvPr/>
          </p:nvCxnSpPr>
          <p:spPr>
            <a:xfrm>
              <a:off x="2136808" y="6678295"/>
              <a:ext cx="6344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線矢印コネクタ 456"/>
            <p:cNvCxnSpPr>
              <a:cxnSpLocks/>
            </p:cNvCxnSpPr>
            <p:nvPr/>
          </p:nvCxnSpPr>
          <p:spPr>
            <a:xfrm>
              <a:off x="2447902" y="6675552"/>
              <a:ext cx="173702" cy="0"/>
            </a:xfrm>
            <a:prstGeom prst="straightConnector1">
              <a:avLst/>
            </a:prstGeom>
            <a:ln w="12700">
              <a:solidFill>
                <a:srgbClr val="92D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テキスト ボックス 457"/>
                <p:cNvSpPr txBox="1"/>
                <p:nvPr/>
              </p:nvSpPr>
              <p:spPr>
                <a:xfrm>
                  <a:off x="2647415" y="6538833"/>
                  <a:ext cx="195778" cy="1299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altLang="ja-JP" sz="80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80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8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ja-JP" altLang="en-US" sz="8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１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ja-JP" altLang="en-US" sz="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58" name="テキスト ボックス 4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415" y="6538833"/>
                  <a:ext cx="195778" cy="12997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68750" t="-150000" r="-121875" b="-23181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0" name="テキスト ボックス 459"/>
          <p:cNvSpPr txBox="1"/>
          <p:nvPr/>
        </p:nvSpPr>
        <p:spPr>
          <a:xfrm>
            <a:off x="5146461" y="5890646"/>
            <a:ext cx="925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>
                <a:solidFill>
                  <a:srgbClr val="FF0000"/>
                </a:solidFill>
              </a:rPr>
              <a:t>疑似</a:t>
            </a:r>
            <a:r>
              <a:rPr lang="ja-JP" altLang="en-US" sz="1100" dirty="0">
                <a:solidFill>
                  <a:srgbClr val="FF0000"/>
                </a:solidFill>
              </a:rPr>
              <a:t>逆行列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461" name="テキスト ボックス 460"/>
          <p:cNvSpPr txBox="1"/>
          <p:nvPr/>
        </p:nvSpPr>
        <p:spPr>
          <a:xfrm>
            <a:off x="6443494" y="6188022"/>
            <a:ext cx="43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標準基底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462" name="テキスト ボックス 461"/>
          <p:cNvSpPr txBox="1"/>
          <p:nvPr/>
        </p:nvSpPr>
        <p:spPr>
          <a:xfrm>
            <a:off x="5659899" y="6915829"/>
            <a:ext cx="1093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92D050"/>
                </a:solidFill>
              </a:rPr>
              <a:t>ランク落ちの場合，</a:t>
            </a:r>
            <a:endParaRPr kumimoji="1" lang="en-US" altLang="ja-JP" sz="700" dirty="0" smtClean="0">
              <a:solidFill>
                <a:srgbClr val="92D050"/>
              </a:solidFill>
            </a:endParaRPr>
          </a:p>
          <a:p>
            <a:r>
              <a:rPr lang="ja-JP" altLang="en-US" sz="700" dirty="0">
                <a:solidFill>
                  <a:srgbClr val="92D050"/>
                </a:solidFill>
              </a:rPr>
              <a:t>楕円</a:t>
            </a:r>
            <a:r>
              <a:rPr lang="ja-JP" altLang="en-US" sz="700" dirty="0" smtClean="0">
                <a:solidFill>
                  <a:srgbClr val="92D050"/>
                </a:solidFill>
              </a:rPr>
              <a:t>にならない．</a:t>
            </a:r>
            <a:endParaRPr lang="en-US" altLang="ja-JP" sz="700" dirty="0" smtClean="0">
              <a:solidFill>
                <a:srgbClr val="92D050"/>
              </a:solidFill>
            </a:endParaRPr>
          </a:p>
          <a:p>
            <a:r>
              <a:rPr lang="ja-JP" altLang="en-US" sz="700" dirty="0">
                <a:solidFill>
                  <a:srgbClr val="92D050"/>
                </a:solidFill>
              </a:rPr>
              <a:t>表現</a:t>
            </a:r>
            <a:r>
              <a:rPr lang="ja-JP" altLang="en-US" sz="700" dirty="0" smtClean="0">
                <a:solidFill>
                  <a:srgbClr val="92D050"/>
                </a:solidFill>
              </a:rPr>
              <a:t>できない</a:t>
            </a:r>
            <a:endParaRPr lang="en-US" altLang="ja-JP" sz="700" dirty="0" smtClean="0">
              <a:solidFill>
                <a:srgbClr val="92D050"/>
              </a:solidFill>
            </a:endParaRPr>
          </a:p>
          <a:p>
            <a:r>
              <a:rPr lang="ja-JP" altLang="en-US" sz="700" dirty="0">
                <a:solidFill>
                  <a:srgbClr val="92D050"/>
                </a:solidFill>
              </a:rPr>
              <a:t>方向</a:t>
            </a:r>
            <a:r>
              <a:rPr lang="ja-JP" altLang="en-US" sz="700" dirty="0" smtClean="0">
                <a:solidFill>
                  <a:srgbClr val="92D050"/>
                </a:solidFill>
              </a:rPr>
              <a:t>の軸の特異値が</a:t>
            </a:r>
            <a:endParaRPr lang="en-US" altLang="ja-JP" sz="700" dirty="0" smtClean="0">
              <a:solidFill>
                <a:srgbClr val="92D050"/>
              </a:solidFill>
            </a:endParaRPr>
          </a:p>
          <a:p>
            <a:r>
              <a:rPr lang="ja-JP" altLang="en-US" sz="700" dirty="0" smtClean="0">
                <a:solidFill>
                  <a:srgbClr val="92D050"/>
                </a:solidFill>
              </a:rPr>
              <a:t>零になるため．</a:t>
            </a:r>
            <a:endParaRPr lang="en-US" altLang="ja-JP" sz="700" dirty="0" smtClean="0">
              <a:solidFill>
                <a:srgbClr val="92D050"/>
              </a:solidFill>
            </a:endParaRPr>
          </a:p>
          <a:p>
            <a:endParaRPr kumimoji="1" lang="ja-JP" altLang="en-US" sz="700" dirty="0">
              <a:solidFill>
                <a:srgbClr val="92D050"/>
              </a:solidFill>
            </a:endParaRPr>
          </a:p>
        </p:txBody>
      </p:sp>
      <p:sp>
        <p:nvSpPr>
          <p:cNvPr id="463" name="テキスト ボックス 462"/>
          <p:cNvSpPr txBox="1"/>
          <p:nvPr/>
        </p:nvSpPr>
        <p:spPr>
          <a:xfrm>
            <a:off x="3723872" y="5994643"/>
            <a:ext cx="1180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00FF"/>
                </a:solidFill>
              </a:rPr>
              <a:t>無理やり</a:t>
            </a:r>
            <a:r>
              <a:rPr kumimoji="1" lang="en-US" altLang="ja-JP" sz="700" dirty="0" smtClean="0">
                <a:solidFill>
                  <a:srgbClr val="0000FF"/>
                </a:solidFill>
              </a:rPr>
              <a:t>1</a:t>
            </a:r>
            <a:r>
              <a:rPr kumimoji="1" lang="ja-JP" altLang="en-US" sz="700" dirty="0" smtClean="0">
                <a:solidFill>
                  <a:srgbClr val="0000FF"/>
                </a:solidFill>
              </a:rPr>
              <a:t>本のみの</a:t>
            </a:r>
            <a:endParaRPr kumimoji="1" lang="en-US" altLang="ja-JP" sz="700" dirty="0" smtClean="0">
              <a:solidFill>
                <a:srgbClr val="0000FF"/>
              </a:solidFill>
            </a:endParaRPr>
          </a:p>
          <a:p>
            <a:r>
              <a:rPr lang="ja-JP" altLang="en-US" sz="700" dirty="0" smtClean="0">
                <a:solidFill>
                  <a:srgbClr val="0000FF"/>
                </a:solidFill>
              </a:rPr>
              <a:t>行ベクトル</a:t>
            </a:r>
            <a:r>
              <a:rPr kumimoji="1" lang="ja-JP" altLang="en-US" sz="700" dirty="0" smtClean="0">
                <a:solidFill>
                  <a:srgbClr val="0000FF"/>
                </a:solidFill>
              </a:rPr>
              <a:t>で表現する．</a:t>
            </a:r>
            <a:endParaRPr kumimoji="1" lang="en-US" altLang="ja-JP" sz="700" dirty="0" smtClean="0">
              <a:solidFill>
                <a:srgbClr val="0000FF"/>
              </a:solidFill>
            </a:endParaRPr>
          </a:p>
          <a:p>
            <a:r>
              <a:rPr lang="ja-JP" altLang="en-US" sz="700" dirty="0" smtClean="0">
                <a:solidFill>
                  <a:srgbClr val="0000FF"/>
                </a:solidFill>
              </a:rPr>
              <a:t>本当は</a:t>
            </a:r>
            <a:endParaRPr kumimoji="1" lang="ja-JP" altLang="en-US" sz="700" dirty="0">
              <a:solidFill>
                <a:srgbClr val="0000FF"/>
              </a:solidFill>
            </a:endParaRPr>
          </a:p>
        </p:txBody>
      </p:sp>
      <p:sp>
        <p:nvSpPr>
          <p:cNvPr id="470" name="正方形/長方形 469"/>
          <p:cNvSpPr/>
          <p:nvPr/>
        </p:nvSpPr>
        <p:spPr>
          <a:xfrm>
            <a:off x="6539267" y="3739365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1" name="正方形/長方形 470"/>
          <p:cNvSpPr/>
          <p:nvPr/>
        </p:nvSpPr>
        <p:spPr>
          <a:xfrm>
            <a:off x="6668307" y="3739364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2" name="正方形/長方形 471"/>
          <p:cNvSpPr/>
          <p:nvPr/>
        </p:nvSpPr>
        <p:spPr>
          <a:xfrm>
            <a:off x="5577780" y="3739364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3" name="正方形/長方形 472"/>
          <p:cNvSpPr/>
          <p:nvPr/>
        </p:nvSpPr>
        <p:spPr>
          <a:xfrm>
            <a:off x="5673659" y="3739364"/>
            <a:ext cx="1185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4" name="正方形/長方形 473"/>
          <p:cNvSpPr/>
          <p:nvPr/>
        </p:nvSpPr>
        <p:spPr>
          <a:xfrm>
            <a:off x="6620844" y="3028870"/>
            <a:ext cx="1123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テキスト ボックス 474"/>
              <p:cNvSpPr txBox="1"/>
              <p:nvPr/>
            </p:nvSpPr>
            <p:spPr>
              <a:xfrm>
                <a:off x="8346552" y="4240284"/>
                <a:ext cx="3389599" cy="926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1100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1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1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kumimoji="1" lang="en-US" altLang="ja-JP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11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en-US" altLang="ja-JP" sz="1100" b="1" dirty="0" smtClean="0"/>
              </a:p>
              <a:p>
                <a:r>
                  <a:rPr lang="en-US" altLang="ja-JP" sz="11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1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11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11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ja-JP" sz="11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ja-JP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1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ja-JP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1100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altLang="ja-JP" sz="11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  <m:sSup>
                                      <m:sSupPr>
                                        <m:ctrlPr>
                                          <a:rPr lang="el-GR" altLang="ja-JP" sz="11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110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1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11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m:rPr>
                                <m:sty m:val="p"/>
                              </m:rPr>
                              <a:rPr lang="el-GR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  <m:sSup>
                              <m:sSupPr>
                                <m:ctrlPr>
                                  <a:rPr lang="el-GR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1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m:rPr>
                                <m:sty m:val="p"/>
                              </m:rPr>
                              <a:rPr lang="el-GR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  <m:sSup>
                              <m:sSupPr>
                                <m:ctrlPr>
                                  <a:rPr lang="el-GR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1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ja-JP" sz="1100" b="1" dirty="0" smtClean="0">
                  <a:solidFill>
                    <a:srgbClr val="00B0F0"/>
                  </a:solidFill>
                </a:endParaRPr>
              </a:p>
              <a:p>
                <a:r>
                  <a:rPr lang="en-US" altLang="ja-JP" sz="11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m:rPr>
                                <m:sty m:val="p"/>
                              </m:rPr>
                              <a:rPr lang="el-GR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  <m:sSup>
                              <m:sSupPr>
                                <m:ctrlPr>
                                  <a:rPr lang="el-GR" altLang="ja-JP" sz="1100" i="1" smtClean="0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1100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m:rPr>
                                <m:sty m:val="p"/>
                              </m:rPr>
                              <a:rPr lang="el-GR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  <m:sSup>
                              <m:sSupPr>
                                <m:ctrlPr>
                                  <a:rPr lang="el-GR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1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11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altLang="ja-JP" sz="11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altLang="ja-JP" sz="11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p>
                              <m:sSupPr>
                                <m:ctrlPr>
                                  <a:rPr lang="el-GR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ja-JP" sz="11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altLang="ja-JP" sz="11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l-GR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11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1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11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altLang="ja-JP" sz="11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altLang="ja-JP" sz="11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ja-JP" sz="1100" b="1" dirty="0">
                  <a:solidFill>
                    <a:srgbClr val="00B0F0"/>
                  </a:solidFill>
                </a:endParaRPr>
              </a:p>
              <a:p>
                <a:r>
                  <a:rPr lang="en-US" altLang="ja-JP" sz="11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1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l-GR" altLang="ja-JP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sz="11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ja-JP" sz="11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l-GR" altLang="ja-JP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altLang="ja-JP" sz="11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altLang="ja-JP" sz="11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l-GR" altLang="ja-JP" sz="1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l-GR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110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altLang="ja-JP" sz="11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l-GR" altLang="ja-JP" sz="1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ja-JP" sz="11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l-GR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110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altLang="ja-JP" sz="11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ja-JP" sz="11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ja-JP" sz="11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75" name="テキスト ボックス 4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552" y="4240284"/>
                <a:ext cx="3389599" cy="926216"/>
              </a:xfrm>
              <a:prstGeom prst="rect">
                <a:avLst/>
              </a:prstGeom>
              <a:blipFill rotWithShape="0">
                <a:blip r:embed="rId25"/>
                <a:stretch>
                  <a:fillRect l="-540" t="-32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6" name="テキスト ボックス 475"/>
          <p:cNvSpPr txBox="1"/>
          <p:nvPr/>
        </p:nvSpPr>
        <p:spPr>
          <a:xfrm>
            <a:off x="9336408" y="4204286"/>
            <a:ext cx="2233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最小二乗法と一致している．</a:t>
            </a:r>
            <a:endParaRPr kumimoji="1" lang="ja-JP" altLang="en-US" sz="1000" dirty="0"/>
          </a:p>
        </p:txBody>
      </p:sp>
      <p:pic>
        <p:nvPicPr>
          <p:cNvPr id="519" name="図 51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60196" y="5464371"/>
            <a:ext cx="3968220" cy="505194"/>
          </a:xfrm>
          <a:prstGeom prst="rect">
            <a:avLst/>
          </a:prstGeom>
        </p:spPr>
      </p:pic>
      <p:pic>
        <p:nvPicPr>
          <p:cNvPr id="520" name="図 51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60195" y="6021879"/>
            <a:ext cx="3977379" cy="248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テキスト ボックス 521"/>
              <p:cNvSpPr txBox="1"/>
              <p:nvPr/>
            </p:nvSpPr>
            <p:spPr>
              <a:xfrm>
                <a:off x="8220751" y="6322779"/>
                <a:ext cx="1704056" cy="172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11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ja-JP" sz="11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ja-JP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1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ja-JP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1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ja-JP" sz="11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altLang="ja-JP" sz="11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22" name="テキスト ボックス 5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751" y="6322779"/>
                <a:ext cx="1704056" cy="172291"/>
              </a:xfrm>
              <a:prstGeom prst="rect">
                <a:avLst/>
              </a:prstGeom>
              <a:blipFill rotWithShape="0">
                <a:blip r:embed="rId28"/>
                <a:stretch>
                  <a:fillRect l="-717" r="-1792" b="-10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3" name="正方形/長方形 522"/>
          <p:cNvSpPr/>
          <p:nvPr/>
        </p:nvSpPr>
        <p:spPr>
          <a:xfrm>
            <a:off x="9063563" y="5491232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4" name="正方形/長方形 523"/>
          <p:cNvSpPr/>
          <p:nvPr/>
        </p:nvSpPr>
        <p:spPr>
          <a:xfrm>
            <a:off x="8791509" y="5491232"/>
            <a:ext cx="1185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5" name="正方形/長方形 524"/>
          <p:cNvSpPr/>
          <p:nvPr/>
        </p:nvSpPr>
        <p:spPr>
          <a:xfrm>
            <a:off x="9210069" y="5491232"/>
            <a:ext cx="73599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6" name="正方形/長方形 525"/>
          <p:cNvSpPr/>
          <p:nvPr/>
        </p:nvSpPr>
        <p:spPr>
          <a:xfrm>
            <a:off x="10024593" y="5491232"/>
            <a:ext cx="73599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7" name="正方形/長方形 526"/>
          <p:cNvSpPr/>
          <p:nvPr/>
        </p:nvSpPr>
        <p:spPr>
          <a:xfrm>
            <a:off x="9686084" y="5491232"/>
            <a:ext cx="7359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8" name="正方形/長方形 527"/>
          <p:cNvSpPr/>
          <p:nvPr/>
        </p:nvSpPr>
        <p:spPr>
          <a:xfrm>
            <a:off x="9477594" y="5491232"/>
            <a:ext cx="209990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9" name="正方形/長方形 528"/>
          <p:cNvSpPr/>
          <p:nvPr/>
        </p:nvSpPr>
        <p:spPr>
          <a:xfrm>
            <a:off x="9881714" y="5491232"/>
            <a:ext cx="14342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0" name="正方形/長方形 529"/>
          <p:cNvSpPr/>
          <p:nvPr/>
        </p:nvSpPr>
        <p:spPr>
          <a:xfrm>
            <a:off x="9250677" y="5687280"/>
            <a:ext cx="230989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1" name="正方形/長方形 530"/>
          <p:cNvSpPr/>
          <p:nvPr/>
        </p:nvSpPr>
        <p:spPr>
          <a:xfrm>
            <a:off x="9380898" y="6026208"/>
            <a:ext cx="230989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2" name="正方形/長方形 531"/>
          <p:cNvSpPr/>
          <p:nvPr/>
        </p:nvSpPr>
        <p:spPr>
          <a:xfrm>
            <a:off x="11644303" y="5695785"/>
            <a:ext cx="9796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3" name="正方形/長方形 532"/>
          <p:cNvSpPr/>
          <p:nvPr/>
        </p:nvSpPr>
        <p:spPr>
          <a:xfrm>
            <a:off x="9798042" y="6024227"/>
            <a:ext cx="9796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4" name="正方形/長方形 533"/>
          <p:cNvSpPr/>
          <p:nvPr/>
        </p:nvSpPr>
        <p:spPr>
          <a:xfrm>
            <a:off x="9645604" y="5848181"/>
            <a:ext cx="8095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5" name="正方形/長方形 534"/>
          <p:cNvSpPr/>
          <p:nvPr/>
        </p:nvSpPr>
        <p:spPr>
          <a:xfrm>
            <a:off x="8891664" y="5848181"/>
            <a:ext cx="8095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6" name="正方形/長方形 535"/>
          <p:cNvSpPr/>
          <p:nvPr/>
        </p:nvSpPr>
        <p:spPr>
          <a:xfrm>
            <a:off x="9247393" y="5848181"/>
            <a:ext cx="1185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7" name="正方形/長方形 536"/>
          <p:cNvSpPr/>
          <p:nvPr/>
        </p:nvSpPr>
        <p:spPr>
          <a:xfrm>
            <a:off x="9830809" y="5848181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8" name="正方形/長方形 537"/>
          <p:cNvSpPr/>
          <p:nvPr/>
        </p:nvSpPr>
        <p:spPr>
          <a:xfrm>
            <a:off x="9101076" y="6028133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9" name="正方形/長方形 538"/>
          <p:cNvSpPr/>
          <p:nvPr/>
        </p:nvSpPr>
        <p:spPr>
          <a:xfrm>
            <a:off x="11059766" y="6032603"/>
            <a:ext cx="8095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0" name="正方形/長方形 539"/>
          <p:cNvSpPr/>
          <p:nvPr/>
        </p:nvSpPr>
        <p:spPr>
          <a:xfrm>
            <a:off x="11244971" y="6032603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1" name="正方形/長方形 540"/>
          <p:cNvSpPr/>
          <p:nvPr/>
        </p:nvSpPr>
        <p:spPr>
          <a:xfrm>
            <a:off x="8762113" y="5688787"/>
            <a:ext cx="8095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2" name="正方形/長方形 541"/>
          <p:cNvSpPr/>
          <p:nvPr/>
        </p:nvSpPr>
        <p:spPr>
          <a:xfrm>
            <a:off x="8947318" y="5688787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3" name="正方形/長方形 542"/>
          <p:cNvSpPr/>
          <p:nvPr/>
        </p:nvSpPr>
        <p:spPr>
          <a:xfrm>
            <a:off x="10773412" y="5694928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4" name="テキスト ボックス 543"/>
              <p:cNvSpPr txBox="1"/>
              <p:nvPr/>
            </p:nvSpPr>
            <p:spPr>
              <a:xfrm>
                <a:off x="8220750" y="6545948"/>
                <a:ext cx="3891580" cy="680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1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̂"/>
                        <m:ctrlPr>
                          <a:rPr lang="en-US" altLang="ja-JP" sz="11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100" b="1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ja-JP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ja-JP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ja-JP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100" b="1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11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1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ja-JP" sz="1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ja-JP" sz="11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11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ja-JP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100" b="1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11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1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ja-JP" sz="1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ja-JP" sz="11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ja-JP" sz="1100" b="1" dirty="0">
                    <a:ea typeface="Cambria Math" panose="02040503050406030204" pitchFamily="18" charset="0"/>
                  </a:rPr>
                  <a:t> </a:t>
                </a:r>
                <a:endParaRPr lang="en-US" altLang="ja-JP" sz="1100" b="1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acc>
                      <m:accPr>
                        <m:chr m:val="̂"/>
                        <m:ctrlPr>
                          <a:rPr lang="en-US" altLang="ja-JP" sz="11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1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11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ja-JP" altLang="en-US" sz="1100" dirty="0" smtClean="0"/>
                  <a:t>は</a:t>
                </a:r>
                <a14:m>
                  <m:oMath xmlns:m="http://schemas.openxmlformats.org/officeDocument/2006/math">
                    <m:r>
                      <a:rPr lang="en-US" altLang="ja-JP" sz="11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sz="1100" dirty="0" smtClean="0"/>
                  <a:t>の全ての</a:t>
                </a:r>
                <a:r>
                  <a:rPr lang="ja-JP" altLang="en-US" sz="1100" dirty="0" smtClean="0">
                    <a:solidFill>
                      <a:srgbClr val="FF0000"/>
                    </a:solidFill>
                  </a:rPr>
                  <a:t>行ベクトル</a:t>
                </a:r>
                <a:r>
                  <a:rPr lang="ja-JP" altLang="en-US" sz="1100" dirty="0" smtClean="0"/>
                  <a:t>と直交する．</a:t>
                </a:r>
                <a:endParaRPr lang="en-US" altLang="ja-JP" sz="1100" dirty="0" smtClean="0"/>
              </a:p>
              <a:p>
                <a14:m>
                  <m:oMath xmlns:m="http://schemas.openxmlformats.org/officeDocument/2006/math">
                    <m:r>
                      <a:rPr lang="en-US" altLang="ja-JP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ja-JP" altLang="en-US" sz="1100" dirty="0"/>
                  <a:t>は</a:t>
                </a:r>
                <a:r>
                  <a:rPr lang="ja-JP" altLang="en-US" sz="1100" dirty="0">
                    <a:solidFill>
                      <a:srgbClr val="FF0000"/>
                    </a:solidFill>
                  </a:rPr>
                  <a:t>行</a:t>
                </a:r>
                <a:r>
                  <a:rPr lang="ja-JP" altLang="en-US" sz="1100" dirty="0" smtClean="0">
                    <a:solidFill>
                      <a:srgbClr val="FF0000"/>
                    </a:solidFill>
                  </a:rPr>
                  <a:t>空間</a:t>
                </a:r>
                <a:r>
                  <a:rPr lang="ja-JP" altLang="en-US" sz="1100" dirty="0" smtClean="0"/>
                  <a:t>なので</a:t>
                </a:r>
                <a:r>
                  <a:rPr lang="ja-JP" altLang="en-US" sz="1100" dirty="0" err="1" smtClean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11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1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11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ja-JP" altLang="en-US" sz="1100" dirty="0"/>
                  <a:t>と直交する</a:t>
                </a:r>
                <a:r>
                  <a:rPr lang="ja-JP" altLang="en-US" sz="1100" dirty="0" err="1" smtClean="0"/>
                  <a:t>．</a:t>
                </a:r>
                <a:endParaRPr lang="ja-JP" altLang="en-US" sz="1100" dirty="0"/>
              </a:p>
            </p:txBody>
          </p:sp>
        </mc:Choice>
        <mc:Fallback xmlns="">
          <p:sp>
            <p:nvSpPr>
              <p:cNvPr id="544" name="テキスト ボックス 5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750" y="6545948"/>
                <a:ext cx="3891580" cy="680123"/>
              </a:xfrm>
              <a:prstGeom prst="rect">
                <a:avLst/>
              </a:prstGeom>
              <a:blipFill rotWithShape="0">
                <a:blip r:embed="rId29"/>
                <a:stretch>
                  <a:fillRect l="-1097" t="-4505" b="-108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5" name="正方形/長方形 544"/>
          <p:cNvSpPr/>
          <p:nvPr/>
        </p:nvSpPr>
        <p:spPr>
          <a:xfrm>
            <a:off x="6766242" y="3739363"/>
            <a:ext cx="1185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6" name="正方形/長方形 545"/>
          <p:cNvSpPr/>
          <p:nvPr/>
        </p:nvSpPr>
        <p:spPr>
          <a:xfrm>
            <a:off x="6988305" y="3739363"/>
            <a:ext cx="1185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9" name="直線矢印コネクタ 548"/>
          <p:cNvCxnSpPr/>
          <p:nvPr/>
        </p:nvCxnSpPr>
        <p:spPr>
          <a:xfrm flipV="1">
            <a:off x="11067087" y="6709084"/>
            <a:ext cx="676385" cy="506013"/>
          </a:xfrm>
          <a:prstGeom prst="straightConnector1">
            <a:avLst/>
          </a:prstGeom>
          <a:ln>
            <a:solidFill>
              <a:srgbClr val="CC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線矢印コネクタ 549"/>
          <p:cNvCxnSpPr/>
          <p:nvPr/>
        </p:nvCxnSpPr>
        <p:spPr>
          <a:xfrm flipV="1">
            <a:off x="11067087" y="7213334"/>
            <a:ext cx="676385" cy="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直線矢印コネクタ 552"/>
          <p:cNvCxnSpPr/>
          <p:nvPr/>
        </p:nvCxnSpPr>
        <p:spPr>
          <a:xfrm flipV="1">
            <a:off x="11736348" y="6720263"/>
            <a:ext cx="812" cy="48760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4" name="正方形/長方形 553"/>
              <p:cNvSpPr/>
              <p:nvPr/>
            </p:nvSpPr>
            <p:spPr>
              <a:xfrm>
                <a:off x="11251230" y="6673501"/>
                <a:ext cx="29847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ja-JP" sz="11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11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ja-JP" altLang="en-US" sz="1100" dirty="0"/>
              </a:p>
            </p:txBody>
          </p:sp>
        </mc:Choice>
        <mc:Fallback xmlns="">
          <p:sp>
            <p:nvSpPr>
              <p:cNvPr id="554" name="正方形/長方形 5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230" y="6673501"/>
                <a:ext cx="298479" cy="2616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7" name="正方形/長方形 556"/>
              <p:cNvSpPr/>
              <p:nvPr/>
            </p:nvSpPr>
            <p:spPr>
              <a:xfrm>
                <a:off x="11276811" y="6977044"/>
                <a:ext cx="37965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ja-JP" altLang="en-US" sz="1100" dirty="0"/>
              </a:p>
            </p:txBody>
          </p:sp>
        </mc:Choice>
        <mc:Fallback xmlns="">
          <p:sp>
            <p:nvSpPr>
              <p:cNvPr id="557" name="正方形/長方形 5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811" y="6977044"/>
                <a:ext cx="379656" cy="2616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8" name="正方形/長方形 557"/>
              <p:cNvSpPr/>
              <p:nvPr/>
            </p:nvSpPr>
            <p:spPr>
              <a:xfrm>
                <a:off x="11670825" y="6848648"/>
                <a:ext cx="62991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ja-JP" sz="11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11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ja-JP" altLang="en-US" sz="1100" dirty="0"/>
              </a:p>
            </p:txBody>
          </p:sp>
        </mc:Choice>
        <mc:Fallback xmlns="">
          <p:sp>
            <p:nvSpPr>
              <p:cNvPr id="558" name="正方形/長方形 5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0825" y="6848648"/>
                <a:ext cx="629916" cy="26161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0" name="フリーフォーム 559"/>
          <p:cNvSpPr/>
          <p:nvPr/>
        </p:nvSpPr>
        <p:spPr>
          <a:xfrm>
            <a:off x="11620894" y="7105761"/>
            <a:ext cx="115455" cy="103909"/>
          </a:xfrm>
          <a:custGeom>
            <a:avLst/>
            <a:gdLst>
              <a:gd name="connsiteX0" fmla="*/ 127000 w 127000"/>
              <a:gd name="connsiteY0" fmla="*/ 0 h 114300"/>
              <a:gd name="connsiteX1" fmla="*/ 0 w 127000"/>
              <a:gd name="connsiteY1" fmla="*/ 0 h 114300"/>
              <a:gd name="connsiteX2" fmla="*/ 0 w 127000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" h="114300">
                <a:moveTo>
                  <a:pt x="127000" y="0"/>
                </a:moveTo>
                <a:lnTo>
                  <a:pt x="0" y="0"/>
                </a:lnTo>
                <a:lnTo>
                  <a:pt x="0" y="11430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1" name="テキスト ボックス 560"/>
              <p:cNvSpPr txBox="1"/>
              <p:nvPr/>
            </p:nvSpPr>
            <p:spPr>
              <a:xfrm>
                <a:off x="7415975" y="7608224"/>
                <a:ext cx="2343707" cy="787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00" dirty="0" smtClean="0"/>
                  <a:t>列</a:t>
                </a:r>
                <a:r>
                  <a:rPr kumimoji="1" lang="ja-JP" altLang="en-US" sz="900" dirty="0" smtClean="0"/>
                  <a:t>空間の次元が大きい場合，</a:t>
                </a:r>
                <a:endParaRPr kumimoji="1" lang="en-US" altLang="ja-JP" sz="900" dirty="0" smtClean="0"/>
              </a:p>
              <a:p>
                <a:r>
                  <a:rPr kumimoji="1" lang="ja-JP" altLang="en-US" sz="900" dirty="0" smtClean="0"/>
                  <a:t>出力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ja-JP" altLang="en-US" sz="900" dirty="0" smtClean="0"/>
                  <a:t>が同じだからと言って，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9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9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altLang="ja-JP" sz="900" dirty="0" smtClean="0"/>
              </a:p>
              <a:p>
                <a:r>
                  <a:rPr lang="ja-JP" altLang="en-US" sz="900" dirty="0" smtClean="0"/>
                  <a:t>が同じとは限らないと仮定している．</a:t>
                </a:r>
                <a:endParaRPr lang="en-US" altLang="ja-JP" sz="900" dirty="0" smtClean="0"/>
              </a:p>
              <a:p>
                <a:r>
                  <a:rPr lang="en-US" altLang="ja-JP" sz="900" dirty="0" smtClean="0">
                    <a:solidFill>
                      <a:srgbClr val="CC00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9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9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ja-JP" altLang="en-US" sz="900" b="1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900" b="1" i="1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解空間全体</m:t>
                    </m:r>
                    <m:r>
                      <a:rPr lang="ja-JP" altLang="en-US" sz="900" b="1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の</m:t>
                    </m:r>
                    <m:r>
                      <a:rPr lang="ja-JP" altLang="en-US" sz="900" b="1" i="1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中の</m:t>
                    </m:r>
                    <m:r>
                      <a:rPr lang="ja-JP" altLang="en-US" sz="900" b="1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任意の</m:t>
                    </m:r>
                    <m:r>
                      <a:rPr lang="en-US" altLang="ja-JP" sz="900" b="1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ja-JP" altLang="en-US" sz="900" b="1" i="1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つ</m:t>
                    </m:r>
                    <m:r>
                      <a:rPr lang="ja-JP" altLang="en-US" sz="900" b="1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の</m:t>
                    </m:r>
                    <m:r>
                      <a:rPr lang="ja-JP" altLang="en-US" sz="900" b="1" i="1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解</m:t>
                    </m:r>
                    <m:r>
                      <a:rPr lang="ja-JP" altLang="en-US" sz="900" b="1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ja-JP" sz="900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ja-JP" altLang="en-US" sz="900" dirty="0" smtClean="0">
                    <a:solidFill>
                      <a:srgbClr val="0000FF"/>
                    </a:solidFill>
                  </a:rPr>
                  <a:t>が最適解</a:t>
                </a:r>
                <a:r>
                  <a:rPr lang="ja-JP" altLang="en-US" sz="900" dirty="0" smtClean="0"/>
                  <a:t>というイメージ．</a:t>
                </a:r>
                <a:endParaRPr lang="ja-JP" altLang="en-US" sz="900" dirty="0"/>
              </a:p>
            </p:txBody>
          </p:sp>
        </mc:Choice>
        <mc:Fallback xmlns="">
          <p:sp>
            <p:nvSpPr>
              <p:cNvPr id="561" name="テキスト ボックス 5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75" y="7608224"/>
                <a:ext cx="2343707" cy="787331"/>
              </a:xfrm>
              <a:prstGeom prst="rect">
                <a:avLst/>
              </a:prstGeom>
              <a:blipFill rotWithShape="0">
                <a:blip r:embed="rId3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正方形/長方形 562"/>
              <p:cNvSpPr/>
              <p:nvPr/>
            </p:nvSpPr>
            <p:spPr>
              <a:xfrm>
                <a:off x="7894993" y="7253696"/>
                <a:ext cx="5296020" cy="364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12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9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̂"/>
                        <m:ctrlPr>
                          <a:rPr lang="en-US" altLang="ja-JP" sz="9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9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9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9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ja-JP" sz="9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ja-JP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000" b="1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1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ja-JP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5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l-GR" altLang="ja-JP" sz="105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sz="105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ja-JP" sz="105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l-GR" altLang="ja-JP" sz="105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5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5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ja-JP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000" b="1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1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altLang="ja-JP" sz="1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5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l-GR" altLang="ja-JP" sz="105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05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ja-JP" altLang="en-US" sz="105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’</m:t>
                                  </m:r>
                                </m:e>
                                <m:sup>
                                  <m:r>
                                    <a:rPr lang="en-US" altLang="ja-JP" sz="105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ja-JP" sz="10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ja-JP" sz="1000" b="1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l-GR" altLang="ja-JP" sz="105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5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5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altLang="ja-JP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b="1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b="1" i="1" smtClean="0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ja-JP" sz="1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1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ja-JP" sz="1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ja-JP" sz="1000" b="1" i="1" smtClean="0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ja-JP" sz="1000" i="1">
                                              <a:solidFill>
                                                <a:srgbClr val="CC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ja-JP" sz="1000" b="1" i="1">
                                              <a:solidFill>
                                                <a:srgbClr val="CC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ja-JP" sz="1000" b="1" i="1" smtClean="0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ja-JP" sz="1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1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ja-JP" sz="10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ja-JP" sz="10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ja-JP" sz="10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10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altLang="ja-JP" sz="10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ja-JP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ja-JP" altLang="en-US" sz="1400" b="1" dirty="0"/>
              </a:p>
            </p:txBody>
          </p:sp>
        </mc:Choice>
        <mc:Fallback xmlns="">
          <p:sp>
            <p:nvSpPr>
              <p:cNvPr id="563" name="正方形/長方形 5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93" y="7253696"/>
                <a:ext cx="5296020" cy="364395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5" name="フリーフォーム 564"/>
          <p:cNvSpPr/>
          <p:nvPr/>
        </p:nvSpPr>
        <p:spPr>
          <a:xfrm>
            <a:off x="6102350" y="3670300"/>
            <a:ext cx="4381500" cy="3638041"/>
          </a:xfrm>
          <a:custGeom>
            <a:avLst/>
            <a:gdLst>
              <a:gd name="connsiteX0" fmla="*/ 0 w 4381500"/>
              <a:gd name="connsiteY0" fmla="*/ 0 h 3663950"/>
              <a:gd name="connsiteX1" fmla="*/ 1930400 w 4381500"/>
              <a:gd name="connsiteY1" fmla="*/ 0 h 3663950"/>
              <a:gd name="connsiteX2" fmla="*/ 1930400 w 4381500"/>
              <a:gd name="connsiteY2" fmla="*/ 3606800 h 3663950"/>
              <a:gd name="connsiteX3" fmla="*/ 4381500 w 4381500"/>
              <a:gd name="connsiteY3" fmla="*/ 3606800 h 3663950"/>
              <a:gd name="connsiteX4" fmla="*/ 4381500 w 4381500"/>
              <a:gd name="connsiteY4" fmla="*/ 3663950 h 366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1500" h="3663950">
                <a:moveTo>
                  <a:pt x="0" y="0"/>
                </a:moveTo>
                <a:lnTo>
                  <a:pt x="1930400" y="0"/>
                </a:lnTo>
                <a:lnTo>
                  <a:pt x="1930400" y="3606800"/>
                </a:lnTo>
                <a:lnTo>
                  <a:pt x="4381500" y="3606800"/>
                </a:lnTo>
                <a:lnTo>
                  <a:pt x="4381500" y="36639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6" name="正方形/長方形 565"/>
          <p:cNvSpPr/>
          <p:nvPr/>
        </p:nvSpPr>
        <p:spPr>
          <a:xfrm>
            <a:off x="5718065" y="3389812"/>
            <a:ext cx="392980" cy="277746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テキスト ボックス 566"/>
              <p:cNvSpPr txBox="1"/>
              <p:nvPr/>
            </p:nvSpPr>
            <p:spPr>
              <a:xfrm>
                <a:off x="9481666" y="7616486"/>
                <a:ext cx="1665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1000" b="1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ja-JP" altLang="en-US" sz="1000" dirty="0" smtClean="0"/>
                  <a:t>が異なっても出力が</a:t>
                </a:r>
                <a:endParaRPr kumimoji="1" lang="en-US" altLang="ja-JP" sz="1000" dirty="0" smtClean="0"/>
              </a:p>
              <a:p>
                <a:r>
                  <a:rPr kumimoji="1" lang="ja-JP" altLang="en-US" sz="1000" dirty="0" smtClean="0"/>
                  <a:t>ゼロになる場合がある．</a:t>
                </a:r>
                <a:endParaRPr kumimoji="1" lang="ja-JP" altLang="en-US" sz="1000" dirty="0"/>
              </a:p>
            </p:txBody>
          </p:sp>
        </mc:Choice>
        <mc:Fallback xmlns="">
          <p:sp>
            <p:nvSpPr>
              <p:cNvPr id="567" name="テキスト ボックス 5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666" y="7616486"/>
                <a:ext cx="1665308" cy="400110"/>
              </a:xfrm>
              <a:prstGeom prst="rect">
                <a:avLst/>
              </a:prstGeom>
              <a:blipFill rotWithShape="0">
                <a:blip r:embed="rId3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9" name="テキスト ボックス 568"/>
          <p:cNvSpPr txBox="1"/>
          <p:nvPr/>
        </p:nvSpPr>
        <p:spPr>
          <a:xfrm>
            <a:off x="10931750" y="7600275"/>
            <a:ext cx="180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/>
              <a:t>※</a:t>
            </a:r>
            <a:r>
              <a:rPr kumimoji="1" lang="ja-JP" altLang="en-US" sz="900" dirty="0" smtClean="0"/>
              <a:t>ちょっと強引なイメージ．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式展開は厳密には不正確．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特異値が</a:t>
            </a:r>
            <a:r>
              <a:rPr lang="en-US" altLang="ja-JP" sz="900" dirty="0" smtClean="0"/>
              <a:t>0</a:t>
            </a:r>
            <a:r>
              <a:rPr lang="ja-JP" altLang="en-US" sz="900" dirty="0" smtClean="0"/>
              <a:t>になる部分では</a:t>
            </a:r>
            <a:endParaRPr lang="en-US" altLang="ja-JP" sz="900" dirty="0" smtClean="0"/>
          </a:p>
          <a:p>
            <a:r>
              <a:rPr lang="ja-JP" altLang="en-US" sz="900" dirty="0" smtClean="0"/>
              <a:t>従属していることを示している．</a:t>
            </a:r>
            <a:endParaRPr kumimoji="1" lang="ja-JP" altLang="en-US" sz="900" dirty="0"/>
          </a:p>
        </p:txBody>
      </p:sp>
      <p:sp>
        <p:nvSpPr>
          <p:cNvPr id="570" name="正方形/長方形 569"/>
          <p:cNvSpPr/>
          <p:nvPr/>
        </p:nvSpPr>
        <p:spPr>
          <a:xfrm>
            <a:off x="11680374" y="7446435"/>
            <a:ext cx="128754" cy="1272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1" name="正方形/長方形 570"/>
          <p:cNvSpPr/>
          <p:nvPr/>
        </p:nvSpPr>
        <p:spPr>
          <a:xfrm>
            <a:off x="12048552" y="7435507"/>
            <a:ext cx="207359" cy="1399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2" name="正方形/長方形 571"/>
          <p:cNvSpPr/>
          <p:nvPr/>
        </p:nvSpPr>
        <p:spPr>
          <a:xfrm>
            <a:off x="11257850" y="7456237"/>
            <a:ext cx="96735" cy="1272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3" name="フリーフォーム 572"/>
          <p:cNvSpPr/>
          <p:nvPr/>
        </p:nvSpPr>
        <p:spPr>
          <a:xfrm>
            <a:off x="11301413" y="7581900"/>
            <a:ext cx="852487" cy="61025"/>
          </a:xfrm>
          <a:custGeom>
            <a:avLst/>
            <a:gdLst>
              <a:gd name="connsiteX0" fmla="*/ 0 w 852487"/>
              <a:gd name="connsiteY0" fmla="*/ 4763 h 71438"/>
              <a:gd name="connsiteX1" fmla="*/ 0 w 852487"/>
              <a:gd name="connsiteY1" fmla="*/ 71438 h 71438"/>
              <a:gd name="connsiteX2" fmla="*/ 852487 w 852487"/>
              <a:gd name="connsiteY2" fmla="*/ 71438 h 71438"/>
              <a:gd name="connsiteX3" fmla="*/ 852487 w 852487"/>
              <a:gd name="connsiteY3" fmla="*/ 0 h 7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487" h="71438">
                <a:moveTo>
                  <a:pt x="0" y="4763"/>
                </a:moveTo>
                <a:lnTo>
                  <a:pt x="0" y="71438"/>
                </a:lnTo>
                <a:lnTo>
                  <a:pt x="852487" y="71438"/>
                </a:lnTo>
                <a:lnTo>
                  <a:pt x="852487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5" name="直線コネクタ 574"/>
          <p:cNvCxnSpPr/>
          <p:nvPr/>
        </p:nvCxnSpPr>
        <p:spPr>
          <a:xfrm flipH="1">
            <a:off x="11743472" y="7570257"/>
            <a:ext cx="0" cy="7340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正方形/長方形 576"/>
              <p:cNvSpPr/>
              <p:nvPr/>
            </p:nvSpPr>
            <p:spPr>
              <a:xfrm>
                <a:off x="11467428" y="6154421"/>
                <a:ext cx="160215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1000" dirty="0" smtClean="0">
                    <a:solidFill>
                      <a:srgbClr val="CC00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ja-JP" sz="1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1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零</m:t>
                    </m:r>
                    <m:r>
                      <a:rPr lang="ja-JP" altLang="en-US" sz="1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空間</m:t>
                    </m:r>
                    <m:r>
                      <a:rPr lang="ja-JP" altLang="en-US" sz="1000" b="1" i="1" dirty="0" smtClean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1000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ja-JP" altLang="en-US" sz="1000" dirty="0" smtClean="0"/>
                  <a:t>は色々な値を持ち得る．</a:t>
                </a:r>
                <a:endParaRPr lang="en-US" altLang="ja-JP" sz="1000" b="1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ja-JP" altLang="en-US" sz="1000" dirty="0" smtClean="0"/>
                  <a:t>はそのうち最短のもの．</a:t>
                </a:r>
                <a:endParaRPr lang="ja-JP" altLang="en-US" sz="1000" dirty="0"/>
              </a:p>
            </p:txBody>
          </p:sp>
        </mc:Choice>
        <mc:Fallback xmlns="">
          <p:sp>
            <p:nvSpPr>
              <p:cNvPr id="577" name="正方形/長方形 5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428" y="6154421"/>
                <a:ext cx="1602151" cy="553998"/>
              </a:xfrm>
              <a:prstGeom prst="rect">
                <a:avLst/>
              </a:prstGeom>
              <a:blipFill rotWithShape="0">
                <a:blip r:embed="rId3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8" name="正方形/長方形 577"/>
          <p:cNvSpPr/>
          <p:nvPr/>
        </p:nvSpPr>
        <p:spPr>
          <a:xfrm>
            <a:off x="11193543" y="1317835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9" name="正方形/長方形 578"/>
          <p:cNvSpPr/>
          <p:nvPr/>
        </p:nvSpPr>
        <p:spPr>
          <a:xfrm>
            <a:off x="11322583" y="1317835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0" name="正方形/長方形 579"/>
          <p:cNvSpPr/>
          <p:nvPr/>
        </p:nvSpPr>
        <p:spPr>
          <a:xfrm>
            <a:off x="10740721" y="1169937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1" name="正方形/長方形 580"/>
          <p:cNvSpPr/>
          <p:nvPr/>
        </p:nvSpPr>
        <p:spPr>
          <a:xfrm>
            <a:off x="10869761" y="1169937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2" name="正方形/長方形 581"/>
          <p:cNvSpPr/>
          <p:nvPr/>
        </p:nvSpPr>
        <p:spPr>
          <a:xfrm>
            <a:off x="11172373" y="1169937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3" name="正方形/長方形 582"/>
          <p:cNvSpPr/>
          <p:nvPr/>
        </p:nvSpPr>
        <p:spPr>
          <a:xfrm>
            <a:off x="11301413" y="1169937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4" name="正方形/長方形 583"/>
          <p:cNvSpPr/>
          <p:nvPr/>
        </p:nvSpPr>
        <p:spPr>
          <a:xfrm>
            <a:off x="11762693" y="1317835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5" name="正方形/長方形 584"/>
          <p:cNvSpPr/>
          <p:nvPr/>
        </p:nvSpPr>
        <p:spPr>
          <a:xfrm>
            <a:off x="11891733" y="1317835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6" name="正方形/長方形 585"/>
          <p:cNvSpPr/>
          <p:nvPr/>
        </p:nvSpPr>
        <p:spPr>
          <a:xfrm>
            <a:off x="11415448" y="1317835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7" name="正方形/長方形 586"/>
          <p:cNvSpPr/>
          <p:nvPr/>
        </p:nvSpPr>
        <p:spPr>
          <a:xfrm>
            <a:off x="11543359" y="1317835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8" name="正方形/長方形 587"/>
          <p:cNvSpPr/>
          <p:nvPr/>
        </p:nvSpPr>
        <p:spPr>
          <a:xfrm>
            <a:off x="10979618" y="1475612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9" name="正方形/長方形 588"/>
          <p:cNvSpPr/>
          <p:nvPr/>
        </p:nvSpPr>
        <p:spPr>
          <a:xfrm>
            <a:off x="11072483" y="1475612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0" name="正方形/長方形 589"/>
          <p:cNvSpPr/>
          <p:nvPr/>
        </p:nvSpPr>
        <p:spPr>
          <a:xfrm>
            <a:off x="11200394" y="1475612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1" name="正方形/長方形 590"/>
          <p:cNvSpPr/>
          <p:nvPr/>
        </p:nvSpPr>
        <p:spPr>
          <a:xfrm>
            <a:off x="10625440" y="1475612"/>
            <a:ext cx="92848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2" name="正方形/長方形 591"/>
          <p:cNvSpPr/>
          <p:nvPr/>
        </p:nvSpPr>
        <p:spPr>
          <a:xfrm>
            <a:off x="10804881" y="1475612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3" name="正方形/長方形 592"/>
          <p:cNvSpPr/>
          <p:nvPr/>
        </p:nvSpPr>
        <p:spPr>
          <a:xfrm>
            <a:off x="11435525" y="1475612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4" name="正方形/長方形 593"/>
          <p:cNvSpPr/>
          <p:nvPr/>
        </p:nvSpPr>
        <p:spPr>
          <a:xfrm>
            <a:off x="10341179" y="1317835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5" name="正方形/長方形 594"/>
          <p:cNvSpPr/>
          <p:nvPr/>
        </p:nvSpPr>
        <p:spPr>
          <a:xfrm>
            <a:off x="10586360" y="1317835"/>
            <a:ext cx="12358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6" name="正方形/長方形 595"/>
          <p:cNvSpPr/>
          <p:nvPr/>
        </p:nvSpPr>
        <p:spPr>
          <a:xfrm>
            <a:off x="10705241" y="1317835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7" name="正方形/長方形 596"/>
          <p:cNvSpPr/>
          <p:nvPr/>
        </p:nvSpPr>
        <p:spPr>
          <a:xfrm>
            <a:off x="10953039" y="1169937"/>
            <a:ext cx="9284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8" name="正方形/長方形 597"/>
          <p:cNvSpPr/>
          <p:nvPr/>
        </p:nvSpPr>
        <p:spPr>
          <a:xfrm>
            <a:off x="10804881" y="1789643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9" name="正方形/長方形 598"/>
          <p:cNvSpPr/>
          <p:nvPr/>
        </p:nvSpPr>
        <p:spPr>
          <a:xfrm>
            <a:off x="11490508" y="1635439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0" name="正方形/長方形 599"/>
          <p:cNvSpPr/>
          <p:nvPr/>
        </p:nvSpPr>
        <p:spPr>
          <a:xfrm>
            <a:off x="11579868" y="1789643"/>
            <a:ext cx="9284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1" name="正方形/長方形 600"/>
          <p:cNvSpPr/>
          <p:nvPr/>
        </p:nvSpPr>
        <p:spPr>
          <a:xfrm>
            <a:off x="8209903" y="1789643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2" name="正方形/長方形 601"/>
          <p:cNvSpPr/>
          <p:nvPr/>
        </p:nvSpPr>
        <p:spPr>
          <a:xfrm>
            <a:off x="8336814" y="1789643"/>
            <a:ext cx="8440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3" name="正方形/長方形 602"/>
          <p:cNvSpPr/>
          <p:nvPr/>
        </p:nvSpPr>
        <p:spPr>
          <a:xfrm>
            <a:off x="8628855" y="1789643"/>
            <a:ext cx="13038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4" name="正方形/長方形 603"/>
          <p:cNvSpPr/>
          <p:nvPr/>
        </p:nvSpPr>
        <p:spPr>
          <a:xfrm>
            <a:off x="8757895" y="1789643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5" name="正方形/長方形 604"/>
          <p:cNvSpPr/>
          <p:nvPr/>
        </p:nvSpPr>
        <p:spPr>
          <a:xfrm>
            <a:off x="8422221" y="1789643"/>
            <a:ext cx="9284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6" name="正方形/長方形 605"/>
          <p:cNvSpPr/>
          <p:nvPr/>
        </p:nvSpPr>
        <p:spPr>
          <a:xfrm>
            <a:off x="9839656" y="1789643"/>
            <a:ext cx="9284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7" name="正方形/長方形 606"/>
          <p:cNvSpPr/>
          <p:nvPr/>
        </p:nvSpPr>
        <p:spPr>
          <a:xfrm>
            <a:off x="10327020" y="1635439"/>
            <a:ext cx="1044000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8" name="正方形/長方形 607"/>
          <p:cNvSpPr/>
          <p:nvPr/>
        </p:nvSpPr>
        <p:spPr>
          <a:xfrm>
            <a:off x="10133894" y="1635439"/>
            <a:ext cx="8440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9" name="正方形/長方形 608"/>
          <p:cNvSpPr/>
          <p:nvPr/>
        </p:nvSpPr>
        <p:spPr>
          <a:xfrm>
            <a:off x="8328373" y="1635878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0" name="正方形/長方形 609"/>
          <p:cNvSpPr/>
          <p:nvPr/>
        </p:nvSpPr>
        <p:spPr>
          <a:xfrm>
            <a:off x="8715212" y="2320860"/>
            <a:ext cx="12358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1" name="正方形/長方形 610"/>
          <p:cNvSpPr/>
          <p:nvPr/>
        </p:nvSpPr>
        <p:spPr>
          <a:xfrm>
            <a:off x="10439815" y="2098877"/>
            <a:ext cx="13038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2" name="正方形/長方形 611"/>
          <p:cNvSpPr/>
          <p:nvPr/>
        </p:nvSpPr>
        <p:spPr>
          <a:xfrm>
            <a:off x="10723096" y="2098877"/>
            <a:ext cx="12358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3" name="正方形/長方形 612"/>
          <p:cNvSpPr/>
          <p:nvPr/>
        </p:nvSpPr>
        <p:spPr>
          <a:xfrm>
            <a:off x="10841977" y="2098877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4" name="正方形/長方形 613"/>
          <p:cNvSpPr/>
          <p:nvPr/>
        </p:nvSpPr>
        <p:spPr>
          <a:xfrm>
            <a:off x="9062583" y="2098877"/>
            <a:ext cx="8440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5" name="正方形/長方形 614"/>
          <p:cNvSpPr/>
          <p:nvPr/>
        </p:nvSpPr>
        <p:spPr>
          <a:xfrm>
            <a:off x="9322026" y="2098877"/>
            <a:ext cx="92848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6" name="正方形/長方形 615"/>
          <p:cNvSpPr/>
          <p:nvPr/>
        </p:nvSpPr>
        <p:spPr>
          <a:xfrm>
            <a:off x="9145113" y="2098877"/>
            <a:ext cx="6975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7" name="テキスト ボックス 616"/>
          <p:cNvSpPr txBox="1"/>
          <p:nvPr/>
        </p:nvSpPr>
        <p:spPr>
          <a:xfrm>
            <a:off x="10314320" y="2443335"/>
            <a:ext cx="1858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↓</a:t>
            </a:r>
            <a:r>
              <a:rPr kumimoji="1" lang="ja-JP" altLang="en-US" sz="1000" dirty="0" smtClean="0"/>
              <a:t>列空間が全写ではない場合</a:t>
            </a:r>
            <a:endParaRPr lang="ja-JP" altLang="en-US" sz="1000" dirty="0"/>
          </a:p>
        </p:txBody>
      </p:sp>
      <p:sp>
        <p:nvSpPr>
          <p:cNvPr id="618" name="テキスト ボックス 617"/>
          <p:cNvSpPr txBox="1"/>
          <p:nvPr/>
        </p:nvSpPr>
        <p:spPr>
          <a:xfrm>
            <a:off x="12192000" y="598502"/>
            <a:ext cx="376532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/>
              <a:t>・</a:t>
            </a:r>
            <a:r>
              <a:rPr kumimoji="1" lang="ja-JP" altLang="en-US" sz="1000" b="1" dirty="0" smtClean="0">
                <a:solidFill>
                  <a:srgbClr val="FF0000"/>
                </a:solidFill>
              </a:rPr>
              <a:t>解無しの場合</a:t>
            </a:r>
            <a:r>
              <a:rPr kumimoji="1" lang="ja-JP" altLang="en-US" sz="1000" b="1" dirty="0" smtClean="0"/>
              <a:t>：解空間までの最短距離を取る</a:t>
            </a:r>
            <a:r>
              <a:rPr lang="ja-JP" altLang="en-US" sz="1000" b="1" dirty="0" smtClean="0"/>
              <a:t>（射影）</a:t>
            </a:r>
            <a:r>
              <a:rPr kumimoji="1" lang="ja-JP" altLang="en-US" sz="1000" b="1" dirty="0" smtClean="0"/>
              <a:t>．</a:t>
            </a:r>
            <a:endParaRPr kumimoji="1" lang="en-US" altLang="ja-JP" sz="1000" b="1" dirty="0" smtClean="0"/>
          </a:p>
          <a:p>
            <a:r>
              <a:rPr lang="ja-JP" altLang="en-US" sz="1050" dirty="0"/>
              <a:t>　</a:t>
            </a:r>
            <a:r>
              <a:rPr lang="en-US" altLang="ja-JP" sz="800" dirty="0" smtClean="0"/>
              <a:t>※</a:t>
            </a:r>
            <a:r>
              <a:rPr lang="ja-JP" altLang="en-US" sz="800" dirty="0" smtClean="0"/>
              <a:t>ポイントクラウドによる平面推定，画像特徴量</a:t>
            </a:r>
            <a:r>
              <a:rPr lang="ja-JP" altLang="en-US" sz="800" dirty="0"/>
              <a:t>による</a:t>
            </a:r>
            <a:r>
              <a:rPr lang="ja-JP" altLang="en-US" sz="800" dirty="0" smtClean="0"/>
              <a:t>三次元位置推定</a:t>
            </a:r>
            <a:endParaRPr lang="en-US" altLang="ja-JP" sz="800" dirty="0" smtClean="0"/>
          </a:p>
          <a:p>
            <a:r>
              <a:rPr lang="ja-JP" altLang="en-US" sz="800" dirty="0"/>
              <a:t>　</a:t>
            </a:r>
            <a:r>
              <a:rPr lang="ja-JP" altLang="en-US" sz="800" dirty="0" smtClean="0"/>
              <a:t>　　の場合，ノイズの影響で観測空間が揺らぐ</a:t>
            </a:r>
            <a:endParaRPr kumimoji="1" lang="ja-JP" altLang="en-US" sz="800" dirty="0"/>
          </a:p>
        </p:txBody>
      </p:sp>
      <p:grpSp>
        <p:nvGrpSpPr>
          <p:cNvPr id="625" name="グループ化 624"/>
          <p:cNvGrpSpPr/>
          <p:nvPr/>
        </p:nvGrpSpPr>
        <p:grpSpPr>
          <a:xfrm>
            <a:off x="12452706" y="2195127"/>
            <a:ext cx="540333" cy="547996"/>
            <a:chOff x="12650680" y="1798650"/>
            <a:chExt cx="540333" cy="547996"/>
          </a:xfrm>
        </p:grpSpPr>
        <p:cxnSp>
          <p:nvCxnSpPr>
            <p:cNvPr id="620" name="直線矢印コネクタ 619"/>
            <p:cNvCxnSpPr/>
            <p:nvPr/>
          </p:nvCxnSpPr>
          <p:spPr>
            <a:xfrm flipV="1">
              <a:off x="12650680" y="1798650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線矢印コネクタ 621"/>
            <p:cNvCxnSpPr/>
            <p:nvPr/>
          </p:nvCxnSpPr>
          <p:spPr>
            <a:xfrm>
              <a:off x="12650680" y="2346646"/>
              <a:ext cx="5403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線矢印コネクタ 623"/>
            <p:cNvCxnSpPr/>
            <p:nvPr/>
          </p:nvCxnSpPr>
          <p:spPr>
            <a:xfrm flipV="1">
              <a:off x="12650680" y="1917966"/>
              <a:ext cx="428680" cy="4286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9" name="平行四辺形 628"/>
          <p:cNvSpPr/>
          <p:nvPr/>
        </p:nvSpPr>
        <p:spPr>
          <a:xfrm rot="20914336">
            <a:off x="12495927" y="1444999"/>
            <a:ext cx="1862549" cy="890069"/>
          </a:xfrm>
          <a:prstGeom prst="parallelogram">
            <a:avLst>
              <a:gd name="adj" fmla="val 72370"/>
            </a:avLst>
          </a:prstGeom>
          <a:solidFill>
            <a:srgbClr val="FBE5D6">
              <a:alpha val="50196"/>
            </a:srgbClr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0" name="テキスト ボックス 629"/>
          <p:cNvSpPr txBox="1"/>
          <p:nvPr/>
        </p:nvSpPr>
        <p:spPr>
          <a:xfrm>
            <a:off x="13583348" y="2322737"/>
            <a:ext cx="1151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chemeClr val="accent2"/>
                </a:solidFill>
              </a:rPr>
              <a:t>解空間：</a:t>
            </a:r>
            <a:r>
              <a:rPr kumimoji="1" lang="en-US" altLang="ja-JP" sz="900" dirty="0" smtClean="0">
                <a:solidFill>
                  <a:schemeClr val="accent2"/>
                </a:solidFill>
              </a:rPr>
              <a:t>2</a:t>
            </a:r>
            <a:r>
              <a:rPr kumimoji="1" lang="ja-JP" altLang="en-US" sz="900" dirty="0" smtClean="0">
                <a:solidFill>
                  <a:schemeClr val="accent2"/>
                </a:solidFill>
              </a:rPr>
              <a:t>次元</a:t>
            </a:r>
            <a:r>
              <a:rPr lang="ja-JP" altLang="en-US" sz="900" dirty="0" smtClean="0">
                <a:solidFill>
                  <a:schemeClr val="accent2"/>
                </a:solidFill>
              </a:rPr>
              <a:t>平面</a:t>
            </a:r>
            <a:endParaRPr kumimoji="1" lang="ja-JP" altLang="en-US" sz="900" dirty="0">
              <a:solidFill>
                <a:schemeClr val="accent2"/>
              </a:solidFill>
            </a:endParaRPr>
          </a:p>
        </p:txBody>
      </p:sp>
      <p:sp>
        <p:nvSpPr>
          <p:cNvPr id="631" name="円/楕円 630"/>
          <p:cNvSpPr/>
          <p:nvPr/>
        </p:nvSpPr>
        <p:spPr>
          <a:xfrm>
            <a:off x="12656476" y="2117102"/>
            <a:ext cx="60886" cy="608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4" name="円/楕円 633"/>
          <p:cNvSpPr/>
          <p:nvPr/>
        </p:nvSpPr>
        <p:spPr>
          <a:xfrm>
            <a:off x="13729080" y="1832898"/>
            <a:ext cx="60886" cy="608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8" name="直線コネクタ 637"/>
          <p:cNvCxnSpPr>
            <a:stCxn id="631" idx="5"/>
            <a:endCxn id="648" idx="1"/>
          </p:cNvCxnSpPr>
          <p:nvPr/>
        </p:nvCxnSpPr>
        <p:spPr>
          <a:xfrm>
            <a:off x="12708445" y="2169071"/>
            <a:ext cx="104319" cy="8241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直線コネクタ 638"/>
          <p:cNvCxnSpPr>
            <a:stCxn id="632" idx="1"/>
            <a:endCxn id="649" idx="1"/>
          </p:cNvCxnSpPr>
          <p:nvPr/>
        </p:nvCxnSpPr>
        <p:spPr>
          <a:xfrm>
            <a:off x="13125523" y="2171603"/>
            <a:ext cx="106316" cy="98986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直線コネクタ 639"/>
          <p:cNvCxnSpPr>
            <a:stCxn id="634" idx="5"/>
            <a:endCxn id="652" idx="1"/>
          </p:cNvCxnSpPr>
          <p:nvPr/>
        </p:nvCxnSpPr>
        <p:spPr>
          <a:xfrm>
            <a:off x="13781049" y="1884867"/>
            <a:ext cx="59660" cy="5366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1" name="円/楕円 640"/>
          <p:cNvSpPr/>
          <p:nvPr/>
        </p:nvSpPr>
        <p:spPr>
          <a:xfrm>
            <a:off x="13408706" y="1569188"/>
            <a:ext cx="60886" cy="608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2" name="直線コネクタ 641"/>
          <p:cNvCxnSpPr>
            <a:stCxn id="641" idx="5"/>
            <a:endCxn id="651" idx="1"/>
          </p:cNvCxnSpPr>
          <p:nvPr/>
        </p:nvCxnSpPr>
        <p:spPr>
          <a:xfrm>
            <a:off x="13460675" y="1621157"/>
            <a:ext cx="61810" cy="6103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円/楕円 642"/>
          <p:cNvSpPr/>
          <p:nvPr/>
        </p:nvSpPr>
        <p:spPr>
          <a:xfrm>
            <a:off x="13221615" y="1807052"/>
            <a:ext cx="60886" cy="608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4" name="直線コネクタ 643"/>
          <p:cNvCxnSpPr>
            <a:stCxn id="643" idx="5"/>
            <a:endCxn id="650" idx="1"/>
          </p:cNvCxnSpPr>
          <p:nvPr/>
        </p:nvCxnSpPr>
        <p:spPr>
          <a:xfrm>
            <a:off x="13273584" y="1859021"/>
            <a:ext cx="81351" cy="7488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円/楕円 647"/>
          <p:cNvSpPr/>
          <p:nvPr/>
        </p:nvSpPr>
        <p:spPr>
          <a:xfrm>
            <a:off x="12803847" y="2242567"/>
            <a:ext cx="60886" cy="608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9" name="円/楕円 648"/>
          <p:cNvSpPr/>
          <p:nvPr/>
        </p:nvSpPr>
        <p:spPr>
          <a:xfrm>
            <a:off x="13222922" y="2261672"/>
            <a:ext cx="60886" cy="608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0" name="円/楕円 649"/>
          <p:cNvSpPr/>
          <p:nvPr/>
        </p:nvSpPr>
        <p:spPr>
          <a:xfrm>
            <a:off x="13346018" y="1924993"/>
            <a:ext cx="60886" cy="608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1" name="円/楕円 650"/>
          <p:cNvSpPr/>
          <p:nvPr/>
        </p:nvSpPr>
        <p:spPr>
          <a:xfrm>
            <a:off x="13513568" y="1673278"/>
            <a:ext cx="60886" cy="608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2" name="円/楕円 651"/>
          <p:cNvSpPr/>
          <p:nvPr/>
        </p:nvSpPr>
        <p:spPr>
          <a:xfrm>
            <a:off x="13831792" y="1929619"/>
            <a:ext cx="60886" cy="608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6" name="テキスト ボックス 655"/>
          <p:cNvSpPr txBox="1"/>
          <p:nvPr/>
        </p:nvSpPr>
        <p:spPr>
          <a:xfrm>
            <a:off x="12258460" y="1157439"/>
            <a:ext cx="1297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70C0"/>
                </a:solidFill>
              </a:rPr>
              <a:t>観測空間：</a:t>
            </a:r>
            <a:r>
              <a:rPr kumimoji="1" lang="en-US" altLang="ja-JP" sz="900" dirty="0" smtClean="0">
                <a:solidFill>
                  <a:srgbClr val="0070C0"/>
                </a:solidFill>
              </a:rPr>
              <a:t>3</a:t>
            </a:r>
            <a:r>
              <a:rPr kumimoji="1" lang="ja-JP" altLang="en-US" sz="900" dirty="0" smtClean="0">
                <a:solidFill>
                  <a:srgbClr val="0070C0"/>
                </a:solidFill>
              </a:rPr>
              <a:t>次元空間</a:t>
            </a:r>
            <a:endParaRPr kumimoji="1" lang="ja-JP" altLang="en-US" sz="900" dirty="0">
              <a:solidFill>
                <a:srgbClr val="0070C0"/>
              </a:solidFill>
            </a:endParaRPr>
          </a:p>
        </p:txBody>
      </p:sp>
      <p:sp>
        <p:nvSpPr>
          <p:cNvPr id="657" name="テキスト ボックス 656"/>
          <p:cNvSpPr txBox="1"/>
          <p:nvPr/>
        </p:nvSpPr>
        <p:spPr>
          <a:xfrm>
            <a:off x="12192000" y="3064709"/>
            <a:ext cx="3765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b="1" dirty="0" smtClean="0"/>
              <a:t>・</a:t>
            </a:r>
            <a:r>
              <a:rPr lang="ja-JP" altLang="en-US" sz="1100" b="1" dirty="0" smtClean="0">
                <a:solidFill>
                  <a:srgbClr val="FF0000"/>
                </a:solidFill>
              </a:rPr>
              <a:t>解が無数の場合</a:t>
            </a:r>
            <a:r>
              <a:rPr lang="ja-JP" altLang="en-US" sz="1100" b="1" dirty="0" smtClean="0"/>
              <a:t>：</a:t>
            </a:r>
            <a:r>
              <a:rPr lang="ja-JP" altLang="en-US" sz="1100" b="1" dirty="0"/>
              <a:t>全</a:t>
            </a:r>
            <a:r>
              <a:rPr lang="ja-JP" altLang="en-US" sz="1100" b="1" dirty="0" smtClean="0"/>
              <a:t>ての解の中で最短距離のものを取る．</a:t>
            </a:r>
            <a:endParaRPr lang="en-US" altLang="ja-JP" sz="1100" b="1" dirty="0" smtClean="0"/>
          </a:p>
          <a:p>
            <a:r>
              <a:rPr lang="ja-JP" altLang="en-US" sz="1100" dirty="0"/>
              <a:t>　</a:t>
            </a:r>
            <a:r>
              <a:rPr lang="en-US" altLang="ja-JP" sz="1100" dirty="0" smtClean="0"/>
              <a:t>※</a:t>
            </a:r>
            <a:r>
              <a:rPr lang="ja-JP" altLang="en-US" sz="1100" dirty="0"/>
              <a:t>ロボット</a:t>
            </a:r>
            <a:r>
              <a:rPr lang="ja-JP" altLang="en-US" sz="1100" dirty="0" smtClean="0"/>
              <a:t>の逆運動学</a:t>
            </a:r>
            <a:endParaRPr lang="ja-JP" altLang="en-US" sz="1100" dirty="0"/>
          </a:p>
        </p:txBody>
      </p:sp>
      <p:sp>
        <p:nvSpPr>
          <p:cNvPr id="632" name="円/楕円 631"/>
          <p:cNvSpPr/>
          <p:nvPr/>
        </p:nvSpPr>
        <p:spPr>
          <a:xfrm>
            <a:off x="13116606" y="2162686"/>
            <a:ext cx="60886" cy="608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0" name="グループ化 679"/>
          <p:cNvGrpSpPr/>
          <p:nvPr/>
        </p:nvGrpSpPr>
        <p:grpSpPr>
          <a:xfrm>
            <a:off x="12803847" y="4369015"/>
            <a:ext cx="540333" cy="547996"/>
            <a:chOff x="12650680" y="1798650"/>
            <a:chExt cx="540333" cy="547996"/>
          </a:xfrm>
        </p:grpSpPr>
        <p:cxnSp>
          <p:nvCxnSpPr>
            <p:cNvPr id="681" name="直線矢印コネクタ 680"/>
            <p:cNvCxnSpPr/>
            <p:nvPr/>
          </p:nvCxnSpPr>
          <p:spPr>
            <a:xfrm flipV="1">
              <a:off x="12650680" y="1798650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線矢印コネクタ 681"/>
            <p:cNvCxnSpPr/>
            <p:nvPr/>
          </p:nvCxnSpPr>
          <p:spPr>
            <a:xfrm>
              <a:off x="12650680" y="2346646"/>
              <a:ext cx="5403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線矢印コネクタ 682"/>
            <p:cNvCxnSpPr/>
            <p:nvPr/>
          </p:nvCxnSpPr>
          <p:spPr>
            <a:xfrm flipV="1">
              <a:off x="12650680" y="1917966"/>
              <a:ext cx="428680" cy="4286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4" name="円/楕円 683"/>
          <p:cNvSpPr/>
          <p:nvPr/>
        </p:nvSpPr>
        <p:spPr>
          <a:xfrm>
            <a:off x="12603218" y="3856642"/>
            <a:ext cx="60886" cy="60886"/>
          </a:xfrm>
          <a:prstGeom prst="ellipse">
            <a:avLst/>
          </a:prstGeom>
          <a:solidFill>
            <a:schemeClr val="bg1"/>
          </a:solidFill>
          <a:ln w="6350">
            <a:solidFill>
              <a:srgbClr val="CC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5" name="テキスト ボックス 684"/>
          <p:cNvSpPr txBox="1"/>
          <p:nvPr/>
        </p:nvSpPr>
        <p:spPr>
          <a:xfrm>
            <a:off x="13612981" y="4254434"/>
            <a:ext cx="1151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C00FF"/>
                </a:solidFill>
              </a:rPr>
              <a:t>解空間：</a:t>
            </a:r>
            <a:r>
              <a:rPr lang="ja-JP" altLang="en-US" sz="900" dirty="0">
                <a:solidFill>
                  <a:srgbClr val="CC00FF"/>
                </a:solidFill>
              </a:rPr>
              <a:t>直線</a:t>
            </a:r>
            <a:endParaRPr kumimoji="1" lang="ja-JP" altLang="en-US" sz="900" dirty="0">
              <a:solidFill>
                <a:srgbClr val="CC00FF"/>
              </a:solidFill>
            </a:endParaRPr>
          </a:p>
        </p:txBody>
      </p:sp>
      <p:sp>
        <p:nvSpPr>
          <p:cNvPr id="686" name="テキスト ボックス 685"/>
          <p:cNvSpPr txBox="1"/>
          <p:nvPr/>
        </p:nvSpPr>
        <p:spPr>
          <a:xfrm>
            <a:off x="12091940" y="3469441"/>
            <a:ext cx="855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70C0"/>
                </a:solidFill>
              </a:rPr>
              <a:t>観測空間：点</a:t>
            </a:r>
            <a:endParaRPr kumimoji="1" lang="ja-JP" altLang="en-US" sz="900" dirty="0">
              <a:solidFill>
                <a:srgbClr val="0070C0"/>
              </a:solidFill>
            </a:endParaRPr>
          </a:p>
        </p:txBody>
      </p:sp>
      <p:cxnSp>
        <p:nvCxnSpPr>
          <p:cNvPr id="688" name="直線コネクタ 687"/>
          <p:cNvCxnSpPr/>
          <p:nvPr/>
        </p:nvCxnSpPr>
        <p:spPr>
          <a:xfrm>
            <a:off x="12345123" y="4640132"/>
            <a:ext cx="1139258" cy="70105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0" name="テキスト ボックス 689"/>
          <p:cNvSpPr txBox="1"/>
          <p:nvPr/>
        </p:nvSpPr>
        <p:spPr>
          <a:xfrm>
            <a:off x="13507309" y="5172034"/>
            <a:ext cx="907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solidFill>
                  <a:srgbClr val="00B050"/>
                </a:solidFill>
              </a:rPr>
              <a:t>零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空間：</a:t>
            </a:r>
            <a:r>
              <a:rPr lang="ja-JP" altLang="en-US" sz="900" dirty="0">
                <a:solidFill>
                  <a:srgbClr val="00B050"/>
                </a:solidFill>
              </a:rPr>
              <a:t>直線</a:t>
            </a:r>
            <a:endParaRPr kumimoji="1" lang="ja-JP" altLang="en-US" sz="900" dirty="0">
              <a:solidFill>
                <a:srgbClr val="00B050"/>
              </a:solidFill>
            </a:endParaRPr>
          </a:p>
        </p:txBody>
      </p:sp>
      <p:sp>
        <p:nvSpPr>
          <p:cNvPr id="692" name="テキスト ボックス 691"/>
          <p:cNvSpPr txBox="1"/>
          <p:nvPr/>
        </p:nvSpPr>
        <p:spPr>
          <a:xfrm>
            <a:off x="12059129" y="3921765"/>
            <a:ext cx="60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C00FF"/>
                </a:solidFill>
              </a:rPr>
              <a:t>解の</a:t>
            </a:r>
            <a:r>
              <a:rPr kumimoji="1" lang="en-US" altLang="ja-JP" sz="900" dirty="0" smtClean="0">
                <a:solidFill>
                  <a:srgbClr val="CC00FF"/>
                </a:solidFill>
              </a:rPr>
              <a:t>1</a:t>
            </a:r>
            <a:r>
              <a:rPr kumimoji="1" lang="ja-JP" altLang="en-US" sz="900" dirty="0" smtClean="0">
                <a:solidFill>
                  <a:srgbClr val="CC00FF"/>
                </a:solidFill>
              </a:rPr>
              <a:t>つ</a:t>
            </a:r>
            <a:endParaRPr kumimoji="1" lang="en-US" altLang="ja-JP" sz="900" dirty="0" smtClean="0">
              <a:solidFill>
                <a:srgbClr val="CC00FF"/>
              </a:solidFill>
            </a:endParaRPr>
          </a:p>
          <a:p>
            <a:r>
              <a:rPr kumimoji="1" lang="ja-JP" altLang="en-US" sz="900" dirty="0" smtClean="0">
                <a:solidFill>
                  <a:srgbClr val="0070C0"/>
                </a:solidFill>
              </a:rPr>
              <a:t>を選択</a:t>
            </a:r>
            <a:endParaRPr kumimoji="1" lang="ja-JP" altLang="en-US" sz="900" dirty="0">
              <a:solidFill>
                <a:srgbClr val="0070C0"/>
              </a:solidFill>
            </a:endParaRPr>
          </a:p>
        </p:txBody>
      </p:sp>
      <p:sp>
        <p:nvSpPr>
          <p:cNvPr id="697" name="フリーフォーム 696"/>
          <p:cNvSpPr/>
          <p:nvPr/>
        </p:nvSpPr>
        <p:spPr>
          <a:xfrm rot="7560961">
            <a:off x="13442938" y="4365702"/>
            <a:ext cx="84978" cy="91079"/>
          </a:xfrm>
          <a:custGeom>
            <a:avLst/>
            <a:gdLst>
              <a:gd name="connsiteX0" fmla="*/ 0 w 266700"/>
              <a:gd name="connsiteY0" fmla="*/ 133350 h 133350"/>
              <a:gd name="connsiteX1" fmla="*/ 133350 w 266700"/>
              <a:gd name="connsiteY1" fmla="*/ 0 h 133350"/>
              <a:gd name="connsiteX2" fmla="*/ 266700 w 266700"/>
              <a:gd name="connsiteY2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" h="133350">
                <a:moveTo>
                  <a:pt x="0" y="133350"/>
                </a:moveTo>
                <a:lnTo>
                  <a:pt x="133350" y="0"/>
                </a:lnTo>
                <a:lnTo>
                  <a:pt x="266700" y="13335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698" name="フリーフォーム 697"/>
          <p:cNvSpPr/>
          <p:nvPr/>
        </p:nvSpPr>
        <p:spPr>
          <a:xfrm rot="7560961">
            <a:off x="13170565" y="5128081"/>
            <a:ext cx="84978" cy="91079"/>
          </a:xfrm>
          <a:custGeom>
            <a:avLst/>
            <a:gdLst>
              <a:gd name="connsiteX0" fmla="*/ 0 w 266700"/>
              <a:gd name="connsiteY0" fmla="*/ 133350 h 133350"/>
              <a:gd name="connsiteX1" fmla="*/ 133350 w 266700"/>
              <a:gd name="connsiteY1" fmla="*/ 0 h 133350"/>
              <a:gd name="connsiteX2" fmla="*/ 266700 w 266700"/>
              <a:gd name="connsiteY2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" h="133350">
                <a:moveTo>
                  <a:pt x="0" y="133350"/>
                </a:moveTo>
                <a:lnTo>
                  <a:pt x="133350" y="0"/>
                </a:lnTo>
                <a:lnTo>
                  <a:pt x="266700" y="13335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699" name="フリーフォーム 698"/>
          <p:cNvSpPr/>
          <p:nvPr/>
        </p:nvSpPr>
        <p:spPr>
          <a:xfrm>
            <a:off x="14016038" y="4462463"/>
            <a:ext cx="119138" cy="723900"/>
          </a:xfrm>
          <a:custGeom>
            <a:avLst/>
            <a:gdLst>
              <a:gd name="connsiteX0" fmla="*/ 14287 w 119138"/>
              <a:gd name="connsiteY0" fmla="*/ 0 h 723900"/>
              <a:gd name="connsiteX1" fmla="*/ 119062 w 119138"/>
              <a:gd name="connsiteY1" fmla="*/ 347662 h 723900"/>
              <a:gd name="connsiteX2" fmla="*/ 0 w 119138"/>
              <a:gd name="connsiteY2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138" h="723900">
                <a:moveTo>
                  <a:pt x="14287" y="0"/>
                </a:moveTo>
                <a:cubicBezTo>
                  <a:pt x="67865" y="113506"/>
                  <a:pt x="121443" y="227012"/>
                  <a:pt x="119062" y="347662"/>
                </a:cubicBezTo>
                <a:cubicBezTo>
                  <a:pt x="116681" y="468312"/>
                  <a:pt x="58340" y="596106"/>
                  <a:pt x="0" y="723900"/>
                </a:cubicBezTo>
              </a:path>
            </a:pathLst>
          </a:custGeom>
          <a:noFill/>
          <a:ln w="9525">
            <a:gradFill>
              <a:gsLst>
                <a:gs pos="0">
                  <a:srgbClr val="CC00FF"/>
                </a:gs>
                <a:gs pos="100000">
                  <a:srgbClr val="00B05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0" name="テキスト ボックス 699"/>
          <p:cNvSpPr txBox="1"/>
          <p:nvPr/>
        </p:nvSpPr>
        <p:spPr>
          <a:xfrm>
            <a:off x="13720493" y="4719762"/>
            <a:ext cx="481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平行</a:t>
            </a:r>
            <a:endParaRPr kumimoji="1" lang="ja-JP" altLang="en-US" sz="1100" dirty="0"/>
          </a:p>
        </p:txBody>
      </p:sp>
      <p:cxnSp>
        <p:nvCxnSpPr>
          <p:cNvPr id="702" name="直線コネクタ 701"/>
          <p:cNvCxnSpPr>
            <a:endCxn id="706" idx="3"/>
          </p:cNvCxnSpPr>
          <p:nvPr/>
        </p:nvCxnSpPr>
        <p:spPr>
          <a:xfrm flipV="1">
            <a:off x="12803847" y="4257647"/>
            <a:ext cx="370156" cy="654602"/>
          </a:xfrm>
          <a:prstGeom prst="line">
            <a:avLst/>
          </a:prstGeom>
          <a:ln w="28575"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4" name="フリーフォーム 703"/>
          <p:cNvSpPr/>
          <p:nvPr/>
        </p:nvSpPr>
        <p:spPr>
          <a:xfrm rot="188405">
            <a:off x="13051715" y="4185084"/>
            <a:ext cx="95875" cy="132483"/>
          </a:xfrm>
          <a:custGeom>
            <a:avLst/>
            <a:gdLst>
              <a:gd name="connsiteX0" fmla="*/ 30956 w 59531"/>
              <a:gd name="connsiteY0" fmla="*/ 0 h 90487"/>
              <a:gd name="connsiteX1" fmla="*/ 0 w 59531"/>
              <a:gd name="connsiteY1" fmla="*/ 59531 h 90487"/>
              <a:gd name="connsiteX2" fmla="*/ 59531 w 59531"/>
              <a:gd name="connsiteY2" fmla="*/ 90487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31" h="90487">
                <a:moveTo>
                  <a:pt x="30956" y="0"/>
                </a:moveTo>
                <a:lnTo>
                  <a:pt x="0" y="59531"/>
                </a:lnTo>
                <a:lnTo>
                  <a:pt x="59531" y="90487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6" name="円/楕円 705"/>
          <p:cNvSpPr/>
          <p:nvPr/>
        </p:nvSpPr>
        <p:spPr>
          <a:xfrm>
            <a:off x="13165086" y="4205678"/>
            <a:ext cx="60886" cy="6088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7" name="テキスト ボックス 706"/>
          <p:cNvSpPr txBox="1"/>
          <p:nvPr/>
        </p:nvSpPr>
        <p:spPr>
          <a:xfrm>
            <a:off x="13363657" y="3722762"/>
            <a:ext cx="153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>
                <a:solidFill>
                  <a:srgbClr val="0000FF"/>
                </a:solidFill>
              </a:rPr>
              <a:t>ノルムが最小のベクトルを</a:t>
            </a:r>
            <a:endParaRPr lang="en-US" altLang="ja-JP" sz="900" dirty="0" smtClean="0">
              <a:solidFill>
                <a:srgbClr val="0000FF"/>
              </a:solidFill>
            </a:endParaRPr>
          </a:p>
          <a:p>
            <a:r>
              <a:rPr lang="ja-JP" altLang="en-US" sz="900" dirty="0" smtClean="0">
                <a:solidFill>
                  <a:srgbClr val="0000FF"/>
                </a:solidFill>
              </a:rPr>
              <a:t>最適解とする</a:t>
            </a:r>
            <a:endParaRPr kumimoji="1" lang="ja-JP" altLang="en-US" sz="900" dirty="0">
              <a:solidFill>
                <a:srgbClr val="0000FF"/>
              </a:solidFill>
            </a:endParaRPr>
          </a:p>
        </p:txBody>
      </p:sp>
      <p:sp>
        <p:nvSpPr>
          <p:cNvPr id="708" name="フリーフォーム 707"/>
          <p:cNvSpPr/>
          <p:nvPr/>
        </p:nvSpPr>
        <p:spPr>
          <a:xfrm rot="20731578">
            <a:off x="12301646" y="3669921"/>
            <a:ext cx="264170" cy="262603"/>
          </a:xfrm>
          <a:custGeom>
            <a:avLst/>
            <a:gdLst>
              <a:gd name="connsiteX0" fmla="*/ 0 w 510540"/>
              <a:gd name="connsiteY0" fmla="*/ 0 h 297734"/>
              <a:gd name="connsiteX1" fmla="*/ 99060 w 510540"/>
              <a:gd name="connsiteY1" fmla="*/ 144780 h 297734"/>
              <a:gd name="connsiteX2" fmla="*/ 335280 w 510540"/>
              <a:gd name="connsiteY2" fmla="*/ 274320 h 297734"/>
              <a:gd name="connsiteX3" fmla="*/ 510540 w 510540"/>
              <a:gd name="connsiteY3" fmla="*/ 297180 h 29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" h="297734">
                <a:moveTo>
                  <a:pt x="0" y="0"/>
                </a:moveTo>
                <a:cubicBezTo>
                  <a:pt x="21590" y="49530"/>
                  <a:pt x="43180" y="99060"/>
                  <a:pt x="99060" y="144780"/>
                </a:cubicBezTo>
                <a:cubicBezTo>
                  <a:pt x="154940" y="190500"/>
                  <a:pt x="266700" y="248920"/>
                  <a:pt x="335280" y="274320"/>
                </a:cubicBezTo>
                <a:cubicBezTo>
                  <a:pt x="403860" y="299720"/>
                  <a:pt x="457200" y="298450"/>
                  <a:pt x="510540" y="297180"/>
                </a:cubicBezTo>
              </a:path>
            </a:pathLst>
          </a:custGeom>
          <a:noFill/>
          <a:ln w="6350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9" name="テキスト ボックス 708"/>
          <p:cNvSpPr txBox="1"/>
          <p:nvPr/>
        </p:nvSpPr>
        <p:spPr>
          <a:xfrm>
            <a:off x="8229825" y="5218037"/>
            <a:ext cx="312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solidFill>
                  <a:srgbClr val="FF0000"/>
                </a:solidFill>
              </a:rPr>
              <a:t>線形従属しているときのイメージ（解が無数）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0" name="テキスト ボックス 709"/>
              <p:cNvSpPr txBox="1"/>
              <p:nvPr/>
            </p:nvSpPr>
            <p:spPr>
              <a:xfrm>
                <a:off x="12863428" y="348808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1" lang="ja-JP" altLang="en-US" sz="11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10" name="テキスト ボックス 7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3428" y="3488085"/>
                <a:ext cx="117019" cy="169277"/>
              </a:xfrm>
              <a:prstGeom prst="rect">
                <a:avLst/>
              </a:prstGeom>
              <a:blipFill rotWithShape="0">
                <a:blip r:embed="rId37"/>
                <a:stretch>
                  <a:fillRect l="-26316" r="-36842" b="-10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正方形/長方形 711"/>
              <p:cNvSpPr/>
              <p:nvPr/>
            </p:nvSpPr>
            <p:spPr>
              <a:xfrm>
                <a:off x="13392616" y="5291748"/>
                <a:ext cx="805733" cy="253916"/>
              </a:xfrm>
              <a:prstGeom prst="rect">
                <a:avLst/>
              </a:prstGeom>
              <a:ln w="635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ja-JP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ja-JP" sz="105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050" b="1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05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05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ja-JP" sz="105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ja-JP" altLang="en-US" sz="1050" dirty="0"/>
              </a:p>
            </p:txBody>
          </p:sp>
        </mc:Choice>
        <mc:Fallback xmlns="">
          <p:sp>
            <p:nvSpPr>
              <p:cNvPr id="712" name="正方形/長方形 7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616" y="5291748"/>
                <a:ext cx="805733" cy="253916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3" name="正方形/長方形 712"/>
              <p:cNvSpPr/>
              <p:nvPr/>
            </p:nvSpPr>
            <p:spPr>
              <a:xfrm>
                <a:off x="13116606" y="4013163"/>
                <a:ext cx="37965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ja-JP" altLang="en-US" sz="1100" dirty="0"/>
              </a:p>
            </p:txBody>
          </p:sp>
        </mc:Choice>
        <mc:Fallback xmlns="">
          <p:sp>
            <p:nvSpPr>
              <p:cNvPr id="713" name="正方形/長方形 7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6606" y="4013163"/>
                <a:ext cx="379656" cy="261610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4" name="正方形/長方形 713"/>
              <p:cNvSpPr/>
              <p:nvPr/>
            </p:nvSpPr>
            <p:spPr>
              <a:xfrm>
                <a:off x="12494484" y="3649850"/>
                <a:ext cx="29847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ja-JP" sz="11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11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ja-JP" altLang="en-US" sz="1100" dirty="0"/>
              </a:p>
            </p:txBody>
          </p:sp>
        </mc:Choice>
        <mc:Fallback xmlns="">
          <p:sp>
            <p:nvSpPr>
              <p:cNvPr id="714" name="正方形/長方形 7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4484" y="3649850"/>
                <a:ext cx="298479" cy="2616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5" name="直線矢印コネクタ 714"/>
          <p:cNvCxnSpPr>
            <a:endCxn id="684" idx="4"/>
          </p:cNvCxnSpPr>
          <p:nvPr/>
        </p:nvCxnSpPr>
        <p:spPr>
          <a:xfrm flipH="1" flipV="1">
            <a:off x="12633661" y="3917528"/>
            <a:ext cx="161761" cy="1006724"/>
          </a:xfrm>
          <a:prstGeom prst="straightConnector1">
            <a:avLst/>
          </a:prstGeom>
          <a:ln w="28575">
            <a:solidFill>
              <a:srgbClr val="CC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直線矢印コネクタ 720"/>
          <p:cNvCxnSpPr>
            <a:stCxn id="706" idx="1"/>
            <a:endCxn id="684" idx="5"/>
          </p:cNvCxnSpPr>
          <p:nvPr/>
        </p:nvCxnSpPr>
        <p:spPr>
          <a:xfrm flipH="1" flipV="1">
            <a:off x="12655187" y="3908611"/>
            <a:ext cx="518816" cy="305984"/>
          </a:xfrm>
          <a:prstGeom prst="straightConnector1">
            <a:avLst/>
          </a:prstGeom>
          <a:ln w="28575">
            <a:solidFill>
              <a:schemeClr val="tx1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2" name="正方形/長方形 721"/>
              <p:cNvSpPr/>
              <p:nvPr/>
            </p:nvSpPr>
            <p:spPr>
              <a:xfrm rot="1773184">
                <a:off x="12688811" y="3877392"/>
                <a:ext cx="62991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ja-JP" sz="11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11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ja-JP" altLang="en-US" sz="1100" dirty="0"/>
              </a:p>
            </p:txBody>
          </p:sp>
        </mc:Choice>
        <mc:Fallback xmlns="">
          <p:sp>
            <p:nvSpPr>
              <p:cNvPr id="722" name="正方形/長方形 7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3184">
                <a:off x="12688811" y="3877392"/>
                <a:ext cx="629916" cy="261610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3" name="テキスト ボックス 722"/>
          <p:cNvSpPr txBox="1"/>
          <p:nvPr/>
        </p:nvSpPr>
        <p:spPr>
          <a:xfrm>
            <a:off x="14283050" y="1210872"/>
            <a:ext cx="12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列空間（観測空間）で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直交</a:t>
            </a:r>
            <a:r>
              <a:rPr lang="ja-JP" altLang="en-US" sz="900" dirty="0"/>
              <a:t>性</a:t>
            </a:r>
            <a:r>
              <a:rPr lang="ja-JP" altLang="en-US" sz="900" dirty="0" smtClean="0"/>
              <a:t>を利用</a:t>
            </a:r>
            <a:endParaRPr kumimoji="1" lang="ja-JP" altLang="en-US" sz="900" dirty="0"/>
          </a:p>
        </p:txBody>
      </p:sp>
      <p:sp>
        <p:nvSpPr>
          <p:cNvPr id="724" name="テキスト ボックス 723"/>
          <p:cNvSpPr txBox="1"/>
          <p:nvPr/>
        </p:nvSpPr>
        <p:spPr>
          <a:xfrm>
            <a:off x="14415178" y="3330830"/>
            <a:ext cx="122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行</a:t>
            </a:r>
            <a:r>
              <a:rPr kumimoji="1" lang="ja-JP" altLang="en-US" sz="900" dirty="0" smtClean="0"/>
              <a:t>空間（解空間）で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直交</a:t>
            </a:r>
            <a:r>
              <a:rPr lang="ja-JP" altLang="en-US" sz="900" dirty="0"/>
              <a:t>性</a:t>
            </a:r>
            <a:r>
              <a:rPr lang="ja-JP" altLang="en-US" sz="900" dirty="0" smtClean="0"/>
              <a:t>を利用</a:t>
            </a:r>
            <a:endParaRPr kumimoji="1" lang="ja-JP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5" name="テキスト ボックス 724"/>
              <p:cNvSpPr txBox="1"/>
              <p:nvPr/>
            </p:nvSpPr>
            <p:spPr>
              <a:xfrm>
                <a:off x="14290896" y="1580022"/>
                <a:ext cx="1691942" cy="371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900" dirty="0" smtClean="0"/>
                  <a:t>観測空間の方が次元が大きい．</a:t>
                </a:r>
                <a:endParaRPr kumimoji="1" lang="en-US" altLang="ja-JP" sz="9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sz="9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ja-JP" sz="9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l-GR" altLang="ja-JP" sz="9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ja-JP" altLang="en-US" sz="900" dirty="0" smtClean="0"/>
                  <a:t>で情報がそぎ落とされる</a:t>
                </a:r>
                <a:endParaRPr kumimoji="1" lang="ja-JP" altLang="en-US" sz="900" dirty="0"/>
              </a:p>
            </p:txBody>
          </p:sp>
        </mc:Choice>
        <mc:Fallback xmlns="">
          <p:sp>
            <p:nvSpPr>
              <p:cNvPr id="725" name="テキスト ボックス 7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0896" y="1580022"/>
                <a:ext cx="1691942" cy="371833"/>
              </a:xfrm>
              <a:prstGeom prst="rect">
                <a:avLst/>
              </a:prstGeom>
              <a:blipFill rotWithShape="0">
                <a:blip r:embed="rId41"/>
                <a:stretch>
                  <a:fillRect r="-360" b="-65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6" name="テキスト ボックス 725"/>
              <p:cNvSpPr txBox="1"/>
              <p:nvPr/>
            </p:nvSpPr>
            <p:spPr>
              <a:xfrm>
                <a:off x="14430847" y="3976343"/>
                <a:ext cx="16919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00" dirty="0"/>
                  <a:t>解</a:t>
                </a:r>
                <a:r>
                  <a:rPr kumimoji="1" lang="ja-JP" altLang="en-US" sz="900" dirty="0" smtClean="0"/>
                  <a:t>空間の方が次元が大きい．</a:t>
                </a:r>
                <a:endParaRPr kumimoji="1" lang="en-US" altLang="ja-JP" sz="900" dirty="0" smtClean="0"/>
              </a:p>
              <a:p>
                <a14:m>
                  <m:oMath xmlns:m="http://schemas.openxmlformats.org/officeDocument/2006/math">
                    <m:r>
                      <a:rPr lang="en-US" altLang="ja-JP" sz="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l-GR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sz="9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ja-JP" sz="9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ja-JP" altLang="en-US" sz="900" dirty="0" smtClean="0"/>
                  <a:t>で情報がそぎ落とされる</a:t>
                </a:r>
                <a:r>
                  <a:rPr lang="ja-JP" altLang="en-US" sz="900" dirty="0" smtClean="0"/>
                  <a:t>．</a:t>
                </a:r>
                <a:endParaRPr lang="en-US" altLang="ja-JP" sz="900" dirty="0" smtClean="0"/>
              </a:p>
              <a:p>
                <a:r>
                  <a:rPr lang="en-US" altLang="ja-JP" sz="900" b="1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ja-JP" altLang="en-US" sz="900" dirty="0" err="1" smtClean="0"/>
                  <a:t>の</a:t>
                </a:r>
                <a:r>
                  <a:rPr kumimoji="1" lang="ja-JP" altLang="en-US" sz="900" dirty="0" smtClean="0"/>
                  <a:t>選び方は，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ja-JP" altLang="en-US" sz="900" dirty="0" smtClean="0"/>
                  <a:t>を直線状で色々動かしたときに，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ja-JP" altLang="en-US" sz="900" dirty="0" smtClean="0"/>
                  <a:t>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9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9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9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ja-JP" altLang="en-US" sz="900" dirty="0" smtClean="0"/>
                  <a:t>とが直交するようなちょうどいいところを選ぶ，ということ．</a:t>
                </a:r>
                <a:endParaRPr lang="ja-JP" altLang="en-US" sz="900" dirty="0"/>
              </a:p>
            </p:txBody>
          </p:sp>
        </mc:Choice>
        <mc:Fallback xmlns="">
          <p:sp>
            <p:nvSpPr>
              <p:cNvPr id="726" name="テキスト ボックス 7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47" y="3976343"/>
                <a:ext cx="1691942" cy="923330"/>
              </a:xfrm>
              <a:prstGeom prst="rect">
                <a:avLst/>
              </a:prstGeom>
              <a:blipFill rotWithShape="0">
                <a:blip r:embed="rId4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7" name="正方形/長方形 726"/>
              <p:cNvSpPr/>
              <p:nvPr/>
            </p:nvSpPr>
            <p:spPr>
              <a:xfrm>
                <a:off x="14489019" y="4961172"/>
                <a:ext cx="1177630" cy="4184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5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ja-JP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ja-JP" sz="105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050" b="1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105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05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ja-JP" sz="105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ja-JP" sz="105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105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ja-JP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7" name="正方形/長方形 7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019" y="4961172"/>
                <a:ext cx="1177630" cy="418448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9" name="正方形/長方形 728"/>
              <p:cNvSpPr/>
              <p:nvPr/>
            </p:nvSpPr>
            <p:spPr>
              <a:xfrm>
                <a:off x="5229706" y="2284530"/>
                <a:ext cx="27764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ja-JP" sz="9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9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ja-JP" altLang="en-US" sz="900" dirty="0"/>
              </a:p>
            </p:txBody>
          </p:sp>
        </mc:Choice>
        <mc:Fallback xmlns="">
          <p:sp>
            <p:nvSpPr>
              <p:cNvPr id="729" name="正方形/長方形 7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706" y="2284530"/>
                <a:ext cx="277640" cy="230832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0" name="正方形/長方形 729"/>
              <p:cNvSpPr/>
              <p:nvPr/>
            </p:nvSpPr>
            <p:spPr>
              <a:xfrm>
                <a:off x="4588179" y="2880535"/>
                <a:ext cx="548547" cy="230832"/>
              </a:xfrm>
              <a:prstGeom prst="rect">
                <a:avLst/>
              </a:prstGeom>
              <a:ln w="635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ja-JP" sz="9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9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ja-JP" sz="9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sz="9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ja-JP" altLang="en-US" sz="900" dirty="0"/>
              </a:p>
            </p:txBody>
          </p:sp>
        </mc:Choice>
        <mc:Fallback xmlns="">
          <p:sp>
            <p:nvSpPr>
              <p:cNvPr id="730" name="正方形/長方形 7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179" y="2880535"/>
                <a:ext cx="548547" cy="230832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1" name="正方形/長方形 730"/>
              <p:cNvSpPr/>
              <p:nvPr/>
            </p:nvSpPr>
            <p:spPr>
              <a:xfrm>
                <a:off x="4675125" y="3137349"/>
                <a:ext cx="354008" cy="215444"/>
              </a:xfrm>
              <a:prstGeom prst="rect">
                <a:avLst/>
              </a:prstGeom>
              <a:ln w="6350"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sz="800" dirty="0" smtClean="0"/>
                  <a:t>の</a:t>
                </a:r>
                <a:endParaRPr lang="ja-JP" altLang="en-US" sz="800" dirty="0"/>
              </a:p>
            </p:txBody>
          </p:sp>
        </mc:Choice>
        <mc:Fallback xmlns="">
          <p:sp>
            <p:nvSpPr>
              <p:cNvPr id="731" name="正方形/長方形 7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125" y="3137349"/>
                <a:ext cx="354008" cy="215444"/>
              </a:xfrm>
              <a:prstGeom prst="rect">
                <a:avLst/>
              </a:prstGeom>
              <a:blipFill rotWithShape="0">
                <a:blip r:embed="rId46"/>
                <a:stretch>
                  <a:fillRect b="-2857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2" name="円/楕円 731"/>
          <p:cNvSpPr/>
          <p:nvPr/>
        </p:nvSpPr>
        <p:spPr>
          <a:xfrm>
            <a:off x="4877659" y="287541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3" name="円/楕円 732"/>
          <p:cNvSpPr/>
          <p:nvPr/>
        </p:nvSpPr>
        <p:spPr>
          <a:xfrm>
            <a:off x="5299192" y="2457442"/>
            <a:ext cx="36000" cy="36000"/>
          </a:xfrm>
          <a:prstGeom prst="ellipse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5" name="直線コネクタ 734"/>
          <p:cNvCxnSpPr>
            <a:stCxn id="737" idx="5"/>
            <a:endCxn id="733" idx="1"/>
          </p:cNvCxnSpPr>
          <p:nvPr/>
        </p:nvCxnSpPr>
        <p:spPr>
          <a:xfrm>
            <a:off x="5041944" y="2234384"/>
            <a:ext cx="262520" cy="2283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" name="円/楕円 736"/>
          <p:cNvSpPr/>
          <p:nvPr/>
        </p:nvSpPr>
        <p:spPr>
          <a:xfrm>
            <a:off x="5011216" y="2203656"/>
            <a:ext cx="36000" cy="36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40" name="直線コネクタ 739"/>
          <p:cNvCxnSpPr>
            <a:stCxn id="732" idx="7"/>
            <a:endCxn id="733" idx="3"/>
          </p:cNvCxnSpPr>
          <p:nvPr/>
        </p:nvCxnSpPr>
        <p:spPr>
          <a:xfrm flipV="1">
            <a:off x="4908387" y="2488170"/>
            <a:ext cx="396077" cy="3925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グループ化 742"/>
          <p:cNvGrpSpPr/>
          <p:nvPr/>
        </p:nvGrpSpPr>
        <p:grpSpPr>
          <a:xfrm>
            <a:off x="13069297" y="5618064"/>
            <a:ext cx="2905191" cy="1512937"/>
            <a:chOff x="6015037" y="28687"/>
            <a:chExt cx="2048289" cy="1066688"/>
          </a:xfrm>
        </p:grpSpPr>
        <p:pic>
          <p:nvPicPr>
            <p:cNvPr id="744" name="図 743"/>
            <p:cNvPicPr>
              <a:picLocks noChangeAspect="1"/>
            </p:cNvPicPr>
            <p:nvPr/>
          </p:nvPicPr>
          <p:blipFill rotWithShape="1">
            <a:blip r:embed="rId47"/>
            <a:srcRect l="45766" r="3693" b="53866"/>
            <a:stretch/>
          </p:blipFill>
          <p:spPr>
            <a:xfrm>
              <a:off x="6015037" y="31425"/>
              <a:ext cx="2048289" cy="106395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745" name="正方形/長方形 744"/>
            <p:cNvSpPr/>
            <p:nvPr/>
          </p:nvSpPr>
          <p:spPr>
            <a:xfrm>
              <a:off x="6594283" y="67883"/>
              <a:ext cx="69885" cy="119571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6" name="正方形/長方形 745"/>
            <p:cNvSpPr/>
            <p:nvPr/>
          </p:nvSpPr>
          <p:spPr>
            <a:xfrm>
              <a:off x="7969059" y="536488"/>
              <a:ext cx="63532" cy="119571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7" name="正方形/長方形 746"/>
            <p:cNvSpPr/>
            <p:nvPr/>
          </p:nvSpPr>
          <p:spPr>
            <a:xfrm>
              <a:off x="7418990" y="669983"/>
              <a:ext cx="57756" cy="119571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8" name="正方形/長方形 747"/>
            <p:cNvSpPr/>
            <p:nvPr/>
          </p:nvSpPr>
          <p:spPr>
            <a:xfrm>
              <a:off x="6936249" y="739294"/>
              <a:ext cx="69885" cy="89835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9" name="正方形/長方形 748"/>
            <p:cNvSpPr/>
            <p:nvPr/>
          </p:nvSpPr>
          <p:spPr>
            <a:xfrm>
              <a:off x="7147230" y="439869"/>
              <a:ext cx="69885" cy="89835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50" name="直線矢印コネクタ 749"/>
            <p:cNvCxnSpPr/>
            <p:nvPr/>
          </p:nvCxnSpPr>
          <p:spPr>
            <a:xfrm flipV="1">
              <a:off x="6326569" y="769357"/>
              <a:ext cx="611176" cy="154800"/>
            </a:xfrm>
            <a:prstGeom prst="straightConnector1">
              <a:avLst/>
            </a:prstGeom>
            <a:ln w="9525"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1" name="正方形/長方形 750"/>
            <p:cNvSpPr/>
            <p:nvPr/>
          </p:nvSpPr>
          <p:spPr>
            <a:xfrm>
              <a:off x="7364295" y="415568"/>
              <a:ext cx="63532" cy="108701"/>
            </a:xfrm>
            <a:prstGeom prst="rect">
              <a:avLst/>
            </a:pr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2" name="正方形/長方形 751"/>
            <p:cNvSpPr/>
            <p:nvPr/>
          </p:nvSpPr>
          <p:spPr>
            <a:xfrm>
              <a:off x="7364289" y="548918"/>
              <a:ext cx="63532" cy="108701"/>
            </a:xfrm>
            <a:prstGeom prst="rect">
              <a:avLst/>
            </a:pr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3" name="正方形/長方形 752"/>
            <p:cNvSpPr/>
            <p:nvPr/>
          </p:nvSpPr>
          <p:spPr>
            <a:xfrm>
              <a:off x="7473824" y="544150"/>
              <a:ext cx="63532" cy="108701"/>
            </a:xfrm>
            <a:prstGeom prst="rect">
              <a:avLst/>
            </a:pr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4" name="正方形/長方形 753"/>
            <p:cNvSpPr/>
            <p:nvPr/>
          </p:nvSpPr>
          <p:spPr>
            <a:xfrm>
              <a:off x="7607174" y="548909"/>
              <a:ext cx="63532" cy="108701"/>
            </a:xfrm>
            <a:prstGeom prst="rect">
              <a:avLst/>
            </a:pr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5" name="正方形/長方形 754"/>
            <p:cNvSpPr/>
            <p:nvPr/>
          </p:nvSpPr>
          <p:spPr>
            <a:xfrm>
              <a:off x="7842126" y="544144"/>
              <a:ext cx="69885" cy="108701"/>
            </a:xfrm>
            <a:prstGeom prst="rect">
              <a:avLst/>
            </a:pr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6" name="テキスト ボックス 755"/>
            <p:cNvSpPr txBox="1"/>
            <p:nvPr/>
          </p:nvSpPr>
          <p:spPr>
            <a:xfrm>
              <a:off x="6735016" y="28687"/>
              <a:ext cx="10060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smtClean="0">
                  <a:solidFill>
                    <a:srgbClr val="00B0F0"/>
                  </a:solidFill>
                </a:rPr>
                <a:t>m=3 </a:t>
              </a:r>
              <a:r>
                <a:rPr kumimoji="1" lang="ja-JP" altLang="en-US" sz="700" dirty="0" smtClean="0">
                  <a:solidFill>
                    <a:srgbClr val="00B0F0"/>
                  </a:solidFill>
                </a:rPr>
                <a:t>の</a:t>
              </a:r>
              <a:r>
                <a:rPr kumimoji="1" lang="en-US" altLang="ja-JP" sz="700" dirty="0" smtClean="0">
                  <a:solidFill>
                    <a:srgbClr val="00B0F0"/>
                  </a:solidFill>
                </a:rPr>
                <a:t>3</a:t>
              </a:r>
              <a:r>
                <a:rPr kumimoji="1" lang="ja-JP" altLang="en-US" sz="700" dirty="0" smtClean="0">
                  <a:solidFill>
                    <a:srgbClr val="00B0F0"/>
                  </a:solidFill>
                </a:rPr>
                <a:t>次元ベクトル</a:t>
              </a:r>
              <a:endParaRPr kumimoji="1" lang="ja-JP" altLang="en-US" sz="700" dirty="0">
                <a:solidFill>
                  <a:srgbClr val="00B0F0"/>
                </a:solidFill>
              </a:endParaRPr>
            </a:p>
          </p:txBody>
        </p:sp>
        <p:sp>
          <p:nvSpPr>
            <p:cNvPr id="757" name="テキスト ボックス 756"/>
            <p:cNvSpPr txBox="1"/>
            <p:nvPr/>
          </p:nvSpPr>
          <p:spPr>
            <a:xfrm>
              <a:off x="7096820" y="240069"/>
              <a:ext cx="7647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700" dirty="0" smtClean="0">
                  <a:solidFill>
                    <a:srgbClr val="00B050"/>
                  </a:solidFill>
                </a:rPr>
                <a:t>n</a:t>
              </a:r>
              <a:r>
                <a:rPr kumimoji="1" lang="en-US" altLang="ja-JP" sz="700" dirty="0" smtClean="0">
                  <a:solidFill>
                    <a:srgbClr val="00B050"/>
                  </a:solidFill>
                </a:rPr>
                <a:t>=2 </a:t>
              </a:r>
              <a:r>
                <a:rPr kumimoji="1" lang="ja-JP" altLang="en-US" sz="700" dirty="0" smtClean="0">
                  <a:solidFill>
                    <a:srgbClr val="00B050"/>
                  </a:solidFill>
                </a:rPr>
                <a:t>の列空間</a:t>
              </a:r>
              <a:endParaRPr kumimoji="1" lang="ja-JP" altLang="en-US" sz="700" dirty="0">
                <a:solidFill>
                  <a:srgbClr val="00B050"/>
                </a:solidFill>
              </a:endParaRPr>
            </a:p>
          </p:txBody>
        </p:sp>
        <p:sp>
          <p:nvSpPr>
            <p:cNvPr id="758" name="正方形/長方形 757"/>
            <p:cNvSpPr/>
            <p:nvPr/>
          </p:nvSpPr>
          <p:spPr>
            <a:xfrm>
              <a:off x="7438098" y="415568"/>
              <a:ext cx="69885" cy="108000"/>
            </a:xfrm>
            <a:prstGeom prst="rect">
              <a:avLst/>
            </a:prstGeom>
            <a:noFill/>
            <a:ln w="63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9" name="正方形/長方形 758"/>
            <p:cNvSpPr/>
            <p:nvPr/>
          </p:nvSpPr>
          <p:spPr>
            <a:xfrm>
              <a:off x="6226021" y="918488"/>
              <a:ext cx="84561" cy="108701"/>
            </a:xfrm>
            <a:prstGeom prst="rect">
              <a:avLst/>
            </a:pr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0" name="正方形/長方形 759"/>
            <p:cNvSpPr/>
            <p:nvPr/>
          </p:nvSpPr>
          <p:spPr>
            <a:xfrm>
              <a:off x="6895830" y="484245"/>
              <a:ext cx="69885" cy="89835"/>
            </a:xfrm>
            <a:prstGeom prst="rect">
              <a:avLst/>
            </a:pr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61" name="直線矢印コネクタ 760"/>
            <p:cNvCxnSpPr/>
            <p:nvPr/>
          </p:nvCxnSpPr>
          <p:spPr>
            <a:xfrm flipV="1">
              <a:off x="6332680" y="738759"/>
              <a:ext cx="288000" cy="170862"/>
            </a:xfrm>
            <a:prstGeom prst="straightConnector1">
              <a:avLst/>
            </a:prstGeom>
            <a:ln w="9525">
              <a:solidFill>
                <a:schemeClr val="accent6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2" name="テキスト ボックス 761"/>
                <p:cNvSpPr txBox="1"/>
                <p:nvPr/>
              </p:nvSpPr>
              <p:spPr>
                <a:xfrm>
                  <a:off x="6439339" y="632207"/>
                  <a:ext cx="16671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9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ja-JP" sz="9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kumimoji="1" lang="ja-JP" altLang="en-US" sz="9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テキスト ボックス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339" y="632207"/>
                  <a:ext cx="166712" cy="138499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18519" r="-11111"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3" name="直線コネクタ 762"/>
            <p:cNvCxnSpPr/>
            <p:nvPr/>
          </p:nvCxnSpPr>
          <p:spPr>
            <a:xfrm>
              <a:off x="6620917" y="731468"/>
              <a:ext cx="324000" cy="211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線コネクタ 763"/>
            <p:cNvCxnSpPr/>
            <p:nvPr/>
          </p:nvCxnSpPr>
          <p:spPr>
            <a:xfrm flipH="1">
              <a:off x="6622155" y="123040"/>
              <a:ext cx="115546" cy="612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線矢印コネクタ 764"/>
            <p:cNvCxnSpPr/>
            <p:nvPr/>
          </p:nvCxnSpPr>
          <p:spPr>
            <a:xfrm flipV="1">
              <a:off x="6331332" y="116690"/>
              <a:ext cx="400018" cy="806175"/>
            </a:xfrm>
            <a:prstGeom prst="straightConnector1">
              <a:avLst/>
            </a:prstGeom>
            <a:ln w="9525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6" name="フリーフォーム 765"/>
            <p:cNvSpPr/>
            <p:nvPr/>
          </p:nvSpPr>
          <p:spPr>
            <a:xfrm>
              <a:off x="6842581" y="681426"/>
              <a:ext cx="71438" cy="59531"/>
            </a:xfrm>
            <a:custGeom>
              <a:avLst/>
              <a:gdLst>
                <a:gd name="connsiteX0" fmla="*/ 71438 w 71438"/>
                <a:gd name="connsiteY0" fmla="*/ 9525 h 59531"/>
                <a:gd name="connsiteX1" fmla="*/ 0 w 71438"/>
                <a:gd name="connsiteY1" fmla="*/ 0 h 59531"/>
                <a:gd name="connsiteX2" fmla="*/ 30957 w 71438"/>
                <a:gd name="connsiteY2" fmla="*/ 59531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8" h="59531">
                  <a:moveTo>
                    <a:pt x="71438" y="9525"/>
                  </a:moveTo>
                  <a:lnTo>
                    <a:pt x="0" y="0"/>
                  </a:lnTo>
                  <a:lnTo>
                    <a:pt x="30957" y="59531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7" name="テキスト ボックス 766"/>
              <p:cNvSpPr txBox="1"/>
              <p:nvPr/>
            </p:nvSpPr>
            <p:spPr>
              <a:xfrm>
                <a:off x="12803847" y="7524232"/>
                <a:ext cx="3178991" cy="1203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200" dirty="0" smtClean="0"/>
                  <a:t>①観測ベクトル</a:t>
                </a:r>
                <a14:m>
                  <m:oMath xmlns:m="http://schemas.openxmlformats.org/officeDocument/2006/math">
                    <m:r>
                      <a:rPr lang="en-US" altLang="ja-JP" sz="12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ja-JP" altLang="en-US" sz="1200" dirty="0" smtClean="0"/>
                  <a:t>と最適解の射影</a:t>
                </a:r>
                <a14:m>
                  <m:oMath xmlns:m="http://schemas.openxmlformats.org/officeDocument/2006/math">
                    <m:r>
                      <a:rPr lang="en-US" altLang="ja-JP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̂"/>
                        <m:ctrlPr>
                          <a:rPr lang="en-US" altLang="ja-JP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kumimoji="1" lang="ja-JP" altLang="en-US" sz="1200" dirty="0" smtClean="0"/>
                  <a:t>の差が，</a:t>
                </a:r>
                <a:endParaRPr kumimoji="1" lang="en-US" altLang="ja-JP" sz="1200" dirty="0" smtClean="0"/>
              </a:p>
              <a:p>
                <a:r>
                  <a:rPr kumimoji="1" lang="ja-JP" altLang="en-US" sz="1200" dirty="0" smtClean="0"/>
                  <a:t>解空間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ja-JP" altLang="en-US" sz="1200" dirty="0" smtClean="0"/>
                  <a:t>と内積を取ると零（直交）するような</a:t>
                </a:r>
                <a:endParaRPr kumimoji="1" lang="en-US" altLang="ja-JP" sz="1200" dirty="0" smtClean="0"/>
              </a:p>
              <a:p>
                <a:r>
                  <a:rPr lang="ja-JP" altLang="en-US" sz="1200" dirty="0" smtClean="0"/>
                  <a:t>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ja-JP" altLang="en-US" sz="1200" dirty="0" smtClean="0"/>
                  <a:t>を選択すると，</a:t>
                </a:r>
                <a:endParaRPr kumimoji="1" lang="en-US" altLang="ja-JP" sz="1200" dirty="0" smtClean="0"/>
              </a:p>
              <a:p>
                <a:r>
                  <a:rPr lang="ja-JP" altLang="en-US" sz="1200" dirty="0" smtClean="0"/>
                  <a:t>②結果として，解空間において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ja-JP" altLang="en-US" sz="1200" dirty="0" smtClean="0"/>
                  <a:t>は，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12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2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ja-JP" sz="1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ja-JP" sz="1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ja-JP" altLang="en-US" sz="1200" dirty="0" smtClean="0"/>
                  <a:t>と直交するようなベクトルを形成することになる．だから，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ja-JP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1" lang="ja-JP" altLang="en-US" sz="1200" dirty="0" smtClean="0"/>
                  <a:t>は取りうる解の中で最短だと言える．</a:t>
                </a:r>
                <a:endParaRPr kumimoji="1" lang="ja-JP" altLang="en-US" sz="1200" dirty="0"/>
              </a:p>
            </p:txBody>
          </p:sp>
        </mc:Choice>
        <mc:Fallback xmlns="">
          <p:sp>
            <p:nvSpPr>
              <p:cNvPr id="767" name="テキスト ボックス 7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3847" y="7524232"/>
                <a:ext cx="3178991" cy="1203663"/>
              </a:xfrm>
              <a:prstGeom prst="rect">
                <a:avLst/>
              </a:prstGeom>
              <a:blipFill rotWithShape="0">
                <a:blip r:embed="rId49"/>
                <a:stretch>
                  <a:fillRect t="-505" r="-3065" b="-20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8" name="テキスト ボックス 767"/>
              <p:cNvSpPr txBox="1"/>
              <p:nvPr/>
            </p:nvSpPr>
            <p:spPr>
              <a:xfrm>
                <a:off x="12943614" y="7364781"/>
                <a:ext cx="1080032" cy="172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1100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11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1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kumimoji="1" lang="en-US" altLang="ja-JP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11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11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68" name="テキスト ボックス 7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3614" y="7364781"/>
                <a:ext cx="1080032" cy="172291"/>
              </a:xfrm>
              <a:prstGeom prst="rect">
                <a:avLst/>
              </a:prstGeom>
              <a:blipFill rotWithShape="0">
                <a:blip r:embed="rId50"/>
                <a:stretch>
                  <a:fillRect l="-1695" t="-14286" b="-10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9" name="フリーフォーム 768"/>
          <p:cNvSpPr/>
          <p:nvPr/>
        </p:nvSpPr>
        <p:spPr>
          <a:xfrm>
            <a:off x="11089515" y="4344132"/>
            <a:ext cx="1857538" cy="3304444"/>
          </a:xfrm>
          <a:custGeom>
            <a:avLst/>
            <a:gdLst>
              <a:gd name="connsiteX0" fmla="*/ 1524000 w 1558707"/>
              <a:gd name="connsiteY0" fmla="*/ 3362325 h 3362325"/>
              <a:gd name="connsiteX1" fmla="*/ 1314450 w 1558707"/>
              <a:gd name="connsiteY1" fmla="*/ 3114675 h 3362325"/>
              <a:gd name="connsiteX2" fmla="*/ 1533525 w 1558707"/>
              <a:gd name="connsiteY2" fmla="*/ 2314575 h 3362325"/>
              <a:gd name="connsiteX3" fmla="*/ 1381125 w 1558707"/>
              <a:gd name="connsiteY3" fmla="*/ 1038225 h 3362325"/>
              <a:gd name="connsiteX4" fmla="*/ 0 w 1558707"/>
              <a:gd name="connsiteY4" fmla="*/ 0 h 3362325"/>
              <a:gd name="connsiteX0" fmla="*/ 1524000 w 1547244"/>
              <a:gd name="connsiteY0" fmla="*/ 3362325 h 3362325"/>
              <a:gd name="connsiteX1" fmla="*/ 1482837 w 1547244"/>
              <a:gd name="connsiteY1" fmla="*/ 2911146 h 3362325"/>
              <a:gd name="connsiteX2" fmla="*/ 1533525 w 1547244"/>
              <a:gd name="connsiteY2" fmla="*/ 2314575 h 3362325"/>
              <a:gd name="connsiteX3" fmla="*/ 1381125 w 1547244"/>
              <a:gd name="connsiteY3" fmla="*/ 1038225 h 3362325"/>
              <a:gd name="connsiteX4" fmla="*/ 0 w 1547244"/>
              <a:gd name="connsiteY4" fmla="*/ 0 h 3362325"/>
              <a:gd name="connsiteX0" fmla="*/ 1524000 w 1547244"/>
              <a:gd name="connsiteY0" fmla="*/ 3362325 h 3362325"/>
              <a:gd name="connsiteX1" fmla="*/ 1482837 w 1547244"/>
              <a:gd name="connsiteY1" fmla="*/ 2911146 h 3362325"/>
              <a:gd name="connsiteX2" fmla="*/ 1533525 w 1547244"/>
              <a:gd name="connsiteY2" fmla="*/ 2314575 h 3362325"/>
              <a:gd name="connsiteX3" fmla="*/ 1381125 w 1547244"/>
              <a:gd name="connsiteY3" fmla="*/ 1038225 h 3362325"/>
              <a:gd name="connsiteX4" fmla="*/ 0 w 1547244"/>
              <a:gd name="connsiteY4" fmla="*/ 0 h 3362325"/>
              <a:gd name="connsiteX0" fmla="*/ 1524000 w 1557044"/>
              <a:gd name="connsiteY0" fmla="*/ 3362325 h 3362325"/>
              <a:gd name="connsiteX1" fmla="*/ 1482837 w 1557044"/>
              <a:gd name="connsiteY1" fmla="*/ 2911146 h 3362325"/>
              <a:gd name="connsiteX2" fmla="*/ 1533525 w 1557044"/>
              <a:gd name="connsiteY2" fmla="*/ 2314575 h 3362325"/>
              <a:gd name="connsiteX3" fmla="*/ 1381125 w 1557044"/>
              <a:gd name="connsiteY3" fmla="*/ 1038225 h 3362325"/>
              <a:gd name="connsiteX4" fmla="*/ 0 w 1557044"/>
              <a:gd name="connsiteY4" fmla="*/ 0 h 3362325"/>
              <a:gd name="connsiteX0" fmla="*/ 1524000 w 1563733"/>
              <a:gd name="connsiteY0" fmla="*/ 3362325 h 3362325"/>
              <a:gd name="connsiteX1" fmla="*/ 1482837 w 1563733"/>
              <a:gd name="connsiteY1" fmla="*/ 2911146 h 3362325"/>
              <a:gd name="connsiteX2" fmla="*/ 1533525 w 1563733"/>
              <a:gd name="connsiteY2" fmla="*/ 2314575 h 3362325"/>
              <a:gd name="connsiteX3" fmla="*/ 1381125 w 1563733"/>
              <a:gd name="connsiteY3" fmla="*/ 1038225 h 3362325"/>
              <a:gd name="connsiteX4" fmla="*/ 0 w 1563733"/>
              <a:gd name="connsiteY4" fmla="*/ 0 h 3362325"/>
              <a:gd name="connsiteX0" fmla="*/ 1524000 w 1563733"/>
              <a:gd name="connsiteY0" fmla="*/ 3362325 h 3362325"/>
              <a:gd name="connsiteX1" fmla="*/ 1482837 w 1563733"/>
              <a:gd name="connsiteY1" fmla="*/ 2911146 h 3362325"/>
              <a:gd name="connsiteX2" fmla="*/ 1533525 w 1563733"/>
              <a:gd name="connsiteY2" fmla="*/ 2314575 h 3362325"/>
              <a:gd name="connsiteX3" fmla="*/ 1381125 w 1563733"/>
              <a:gd name="connsiteY3" fmla="*/ 1038225 h 3362325"/>
              <a:gd name="connsiteX4" fmla="*/ 0 w 1563733"/>
              <a:gd name="connsiteY4" fmla="*/ 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733" h="3362325">
                <a:moveTo>
                  <a:pt x="1524000" y="3362325"/>
                </a:moveTo>
                <a:cubicBezTo>
                  <a:pt x="1418431" y="3325812"/>
                  <a:pt x="1465213" y="3114846"/>
                  <a:pt x="1482837" y="2911146"/>
                </a:cubicBezTo>
                <a:cubicBezTo>
                  <a:pt x="1500461" y="2707446"/>
                  <a:pt x="1510386" y="2626729"/>
                  <a:pt x="1533525" y="2314575"/>
                </a:cubicBezTo>
                <a:cubicBezTo>
                  <a:pt x="1556664" y="2002421"/>
                  <a:pt x="1636712" y="1423987"/>
                  <a:pt x="1381125" y="1038225"/>
                </a:cubicBezTo>
                <a:cubicBezTo>
                  <a:pt x="1125538" y="652463"/>
                  <a:pt x="562769" y="32623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71" name="直線矢印コネクタ 770"/>
          <p:cNvCxnSpPr>
            <a:stCxn id="732" idx="2"/>
          </p:cNvCxnSpPr>
          <p:nvPr/>
        </p:nvCxnSpPr>
        <p:spPr>
          <a:xfrm flipV="1">
            <a:off x="4877659" y="2675000"/>
            <a:ext cx="2412000" cy="21841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直線矢印コネクタ 773"/>
          <p:cNvCxnSpPr/>
          <p:nvPr/>
        </p:nvCxnSpPr>
        <p:spPr>
          <a:xfrm flipV="1">
            <a:off x="5335919" y="2306266"/>
            <a:ext cx="1942251" cy="16735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7" name="正方形/長方形 776"/>
          <p:cNvSpPr/>
          <p:nvPr/>
        </p:nvSpPr>
        <p:spPr>
          <a:xfrm>
            <a:off x="4441855" y="4061245"/>
            <a:ext cx="558406" cy="316597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9" name="フリーフォーム 778"/>
          <p:cNvSpPr/>
          <p:nvPr/>
        </p:nvSpPr>
        <p:spPr>
          <a:xfrm>
            <a:off x="12258675" y="6953250"/>
            <a:ext cx="638175" cy="1228725"/>
          </a:xfrm>
          <a:custGeom>
            <a:avLst/>
            <a:gdLst>
              <a:gd name="connsiteX0" fmla="*/ 638175 w 638175"/>
              <a:gd name="connsiteY0" fmla="*/ 1228725 h 1228725"/>
              <a:gd name="connsiteX1" fmla="*/ 390525 w 638175"/>
              <a:gd name="connsiteY1" fmla="*/ 866775 h 1228725"/>
              <a:gd name="connsiteX2" fmla="*/ 409575 w 638175"/>
              <a:gd name="connsiteY2" fmla="*/ 400050 h 1228725"/>
              <a:gd name="connsiteX3" fmla="*/ 400050 w 638175"/>
              <a:gd name="connsiteY3" fmla="*/ 95250 h 1228725"/>
              <a:gd name="connsiteX4" fmla="*/ 0 w 638175"/>
              <a:gd name="connsiteY4" fmla="*/ 0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175" h="1228725">
                <a:moveTo>
                  <a:pt x="638175" y="1228725"/>
                </a:moveTo>
                <a:cubicBezTo>
                  <a:pt x="533400" y="1116806"/>
                  <a:pt x="428625" y="1004887"/>
                  <a:pt x="390525" y="866775"/>
                </a:cubicBezTo>
                <a:cubicBezTo>
                  <a:pt x="352425" y="728663"/>
                  <a:pt x="407987" y="528637"/>
                  <a:pt x="409575" y="400050"/>
                </a:cubicBezTo>
                <a:cubicBezTo>
                  <a:pt x="411162" y="271462"/>
                  <a:pt x="468312" y="161925"/>
                  <a:pt x="400050" y="95250"/>
                </a:cubicBezTo>
                <a:cubicBezTo>
                  <a:pt x="331787" y="28575"/>
                  <a:pt x="165893" y="14287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8283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0" y="679904"/>
            <a:ext cx="3841403" cy="3968296"/>
            <a:chOff x="0" y="679904"/>
            <a:chExt cx="5075360" cy="5243014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67739" cy="4602879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282783"/>
              <a:ext cx="5075360" cy="640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02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9501" y="-5302"/>
            <a:ext cx="3215187" cy="44080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線形変換と基底変換</a:t>
            </a:r>
            <a:endParaRPr kumimoji="1" lang="ja-JP" altLang="en-US" sz="2400" dirty="0"/>
          </a:p>
        </p:txBody>
      </p:sp>
      <p:grpSp>
        <p:nvGrpSpPr>
          <p:cNvPr id="32" name="グループ化 31"/>
          <p:cNvGrpSpPr/>
          <p:nvPr/>
        </p:nvGrpSpPr>
        <p:grpSpPr>
          <a:xfrm>
            <a:off x="-521046" y="741813"/>
            <a:ext cx="2670537" cy="1708974"/>
            <a:chOff x="289388" y="994348"/>
            <a:chExt cx="2670537" cy="1708974"/>
          </a:xfrm>
        </p:grpSpPr>
        <p:sp>
          <p:nvSpPr>
            <p:cNvPr id="4" name="円/楕円 3"/>
            <p:cNvSpPr/>
            <p:nvPr/>
          </p:nvSpPr>
          <p:spPr>
            <a:xfrm>
              <a:off x="981809" y="1601321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289388" y="1848836"/>
              <a:ext cx="18798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>
              <a:stCxn id="4" idx="4"/>
              <a:endCxn id="4" idx="0"/>
            </p:cNvCxnSpPr>
            <p:nvPr/>
          </p:nvCxnSpPr>
          <p:spPr>
            <a:xfrm flipV="1">
              <a:off x="1229324" y="994348"/>
              <a:ext cx="0" cy="17089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>
              <a:cxnSpLocks/>
              <a:endCxn id="4" idx="0"/>
            </p:cNvCxnSpPr>
            <p:nvPr/>
          </p:nvCxnSpPr>
          <p:spPr>
            <a:xfrm flipV="1">
              <a:off x="1225671" y="1601321"/>
              <a:ext cx="3653" cy="250558"/>
            </a:xfrm>
            <a:prstGeom prst="straightConnector1">
              <a:avLst/>
            </a:prstGeom>
            <a:ln w="12700">
              <a:solidFill>
                <a:srgbClr val="0000FF"/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>
              <a:cxnSpLocks/>
              <a:endCxn id="4" idx="6"/>
            </p:cNvCxnSpPr>
            <p:nvPr/>
          </p:nvCxnSpPr>
          <p:spPr>
            <a:xfrm>
              <a:off x="1229322" y="1844847"/>
              <a:ext cx="247516" cy="3989"/>
            </a:xfrm>
            <a:prstGeom prst="straightConnector1">
              <a:avLst/>
            </a:prstGeom>
            <a:ln w="12700">
              <a:solidFill>
                <a:srgbClr val="0000FF"/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1476838" y="1844847"/>
                  <a:ext cx="16267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6838" y="1844847"/>
                  <a:ext cx="162673" cy="15388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815" r="-7407" b="-16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1044949" y="1428057"/>
                  <a:ext cx="16562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テキスト ボックス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949" y="1428057"/>
                  <a:ext cx="165623" cy="15388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111" r="-7407" b="-16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/>
            <p:cNvCxnSpPr/>
            <p:nvPr/>
          </p:nvCxnSpPr>
          <p:spPr>
            <a:xfrm flipV="1">
              <a:off x="1225671" y="1343733"/>
              <a:ext cx="754489" cy="50111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2121875" y="1396718"/>
                  <a:ext cx="83805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ja-JP" sz="1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  <m:sSub>
                          <m:sSubPr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テキスト ボックス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875" y="1396718"/>
                  <a:ext cx="838050" cy="1538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90" r="-146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コネクタ 17"/>
            <p:cNvCxnSpPr/>
            <p:nvPr/>
          </p:nvCxnSpPr>
          <p:spPr>
            <a:xfrm>
              <a:off x="1232979" y="1342957"/>
              <a:ext cx="747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1977607" y="1343733"/>
              <a:ext cx="0" cy="508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1046776" y="1852824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76" y="1852824"/>
                  <a:ext cx="99386" cy="153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9412" r="-29412" b="-1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線矢印コネクタ 26"/>
            <p:cNvCxnSpPr>
              <a:endCxn id="4" idx="3"/>
            </p:cNvCxnSpPr>
            <p:nvPr/>
          </p:nvCxnSpPr>
          <p:spPr>
            <a:xfrm flipH="1">
              <a:off x="1054304" y="1844847"/>
              <a:ext cx="178675" cy="17900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グループ化 48"/>
          <p:cNvGrpSpPr/>
          <p:nvPr/>
        </p:nvGrpSpPr>
        <p:grpSpPr>
          <a:xfrm>
            <a:off x="2887864" y="1136996"/>
            <a:ext cx="1962127" cy="1918708"/>
            <a:chOff x="616538" y="3367897"/>
            <a:chExt cx="1962127" cy="1918708"/>
          </a:xfrm>
        </p:grpSpPr>
        <p:sp>
          <p:nvSpPr>
            <p:cNvPr id="33" name="円/楕円 32"/>
            <p:cNvSpPr/>
            <p:nvPr/>
          </p:nvSpPr>
          <p:spPr>
            <a:xfrm>
              <a:off x="892997" y="3731566"/>
              <a:ext cx="1191366" cy="119136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616538" y="4327250"/>
              <a:ext cx="174427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>
              <a:stCxn id="33" idx="4"/>
              <a:endCxn id="33" idx="0"/>
            </p:cNvCxnSpPr>
            <p:nvPr/>
          </p:nvCxnSpPr>
          <p:spPr>
            <a:xfrm flipV="1">
              <a:off x="1488680" y="3367897"/>
              <a:ext cx="0" cy="191870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>
              <a:cxnSpLocks/>
            </p:cNvCxnSpPr>
            <p:nvPr/>
          </p:nvCxnSpPr>
          <p:spPr>
            <a:xfrm flipV="1">
              <a:off x="1484653" y="3726803"/>
              <a:ext cx="8792" cy="603008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>
              <a:cxnSpLocks/>
            </p:cNvCxnSpPr>
            <p:nvPr/>
          </p:nvCxnSpPr>
          <p:spPr>
            <a:xfrm>
              <a:off x="1493439" y="4322413"/>
              <a:ext cx="595686" cy="96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2084363" y="4367958"/>
                  <a:ext cx="494302" cy="256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テキスト ボックス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363" y="4367958"/>
                  <a:ext cx="544701" cy="28225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71" b="-1489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/>
                <p:cNvSpPr txBox="1"/>
                <p:nvPr/>
              </p:nvSpPr>
              <p:spPr>
                <a:xfrm>
                  <a:off x="888235" y="3446802"/>
                  <a:ext cx="497252" cy="2556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テキスト ボックス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235" y="3446802"/>
                  <a:ext cx="547971" cy="28110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33" b="-1739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1049351" y="4336849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テキスト ボックス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351" y="4336849"/>
                  <a:ext cx="189038" cy="29628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線矢印コネクタ 44"/>
            <p:cNvCxnSpPr>
              <a:endCxn id="33" idx="3"/>
            </p:cNvCxnSpPr>
            <p:nvPr/>
          </p:nvCxnSpPr>
          <p:spPr>
            <a:xfrm flipH="1">
              <a:off x="1067467" y="4317650"/>
              <a:ext cx="430010" cy="43081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円/楕円 50"/>
          <p:cNvSpPr/>
          <p:nvPr/>
        </p:nvSpPr>
        <p:spPr>
          <a:xfrm>
            <a:off x="5763735" y="1500665"/>
            <a:ext cx="1191366" cy="119136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p:cxnSp>
        <p:nvCxnSpPr>
          <p:cNvPr id="52" name="直線コネクタ 51"/>
          <p:cNvCxnSpPr/>
          <p:nvPr/>
        </p:nvCxnSpPr>
        <p:spPr>
          <a:xfrm>
            <a:off x="5487276" y="2096349"/>
            <a:ext cx="174427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stCxn id="51" idx="4"/>
            <a:endCxn id="51" idx="0"/>
          </p:cNvCxnSpPr>
          <p:nvPr/>
        </p:nvCxnSpPr>
        <p:spPr>
          <a:xfrm flipV="1">
            <a:off x="6359418" y="1136996"/>
            <a:ext cx="0" cy="191870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>
            <a:cxnSpLocks/>
          </p:cNvCxnSpPr>
          <p:nvPr/>
        </p:nvCxnSpPr>
        <p:spPr>
          <a:xfrm flipV="1">
            <a:off x="6355391" y="1495902"/>
            <a:ext cx="8792" cy="603008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>
            <a:cxnSpLocks/>
          </p:cNvCxnSpPr>
          <p:nvPr/>
        </p:nvCxnSpPr>
        <p:spPr>
          <a:xfrm>
            <a:off x="6364177" y="2091512"/>
            <a:ext cx="595686" cy="9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6955101" y="2137057"/>
                <a:ext cx="494302" cy="256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01" y="2137057"/>
                <a:ext cx="494302" cy="256609"/>
              </a:xfrm>
              <a:prstGeom prst="rect">
                <a:avLst/>
              </a:prstGeom>
              <a:blipFill rotWithShape="0">
                <a:blip r:embed="rId9"/>
                <a:stretch>
                  <a:fillRect l="-3704" t="-2381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58973" y="1215901"/>
                <a:ext cx="497252" cy="255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973" y="1215901"/>
                <a:ext cx="497252" cy="255647"/>
              </a:xfrm>
              <a:prstGeom prst="rect">
                <a:avLst/>
              </a:prstGeom>
              <a:blipFill rotWithShape="0">
                <a:blip r:embed="rId10"/>
                <a:stretch>
                  <a:fillRect l="-3704" t="-238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5920089" y="2105948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089" y="2105948"/>
                <a:ext cx="99386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31250" r="-37500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矢印コネクタ 58"/>
          <p:cNvCxnSpPr>
            <a:endCxn id="51" idx="3"/>
          </p:cNvCxnSpPr>
          <p:nvPr/>
        </p:nvCxnSpPr>
        <p:spPr>
          <a:xfrm flipH="1">
            <a:off x="5938205" y="2086749"/>
            <a:ext cx="430010" cy="4308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>
            <a:cxnSpLocks/>
          </p:cNvCxnSpPr>
          <p:nvPr/>
        </p:nvCxnSpPr>
        <p:spPr>
          <a:xfrm>
            <a:off x="6361431" y="2096275"/>
            <a:ext cx="595686" cy="9600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prstDash val="soli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6941942" y="1383887"/>
                <a:ext cx="1565685" cy="705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000" b="1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kumimoji="1"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sz="1000" dirty="0" smtClean="0">
                  <a:solidFill>
                    <a:srgbClr val="0000FF"/>
                  </a:solidFill>
                </a:endParaRPr>
              </a:p>
              <a:p>
                <a:r>
                  <a:rPr lang="en-US" altLang="ja-JP" sz="1000" dirty="0" smtClean="0">
                    <a:solidFill>
                      <a:srgbClr val="0000FF"/>
                    </a:solidFill>
                  </a:rPr>
                  <a:t> </a:t>
                </a:r>
                <a:r>
                  <a:rPr lang="ja-JP" altLang="en-US" sz="1000" dirty="0" smtClean="0">
                    <a:solidFill>
                      <a:srgbClr val="0000FF"/>
                    </a:solidFill>
                  </a:rPr>
                  <a:t>　 </a:t>
                </a:r>
                <a14:m>
                  <m:oMath xmlns:m="http://schemas.openxmlformats.org/officeDocument/2006/math">
                    <m:r>
                      <a:rPr lang="ja-JP" altLang="en-US" sz="1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1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ja-JP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ja-JP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ja-JP" sz="1000" dirty="0" smtClean="0">
                  <a:solidFill>
                    <a:srgbClr val="0000FF"/>
                  </a:solidFill>
                </a:endParaRPr>
              </a:p>
              <a:p>
                <a:r>
                  <a:rPr lang="ja-JP" altLang="en-US" sz="1000" dirty="0">
                    <a:solidFill>
                      <a:srgbClr val="0000FF"/>
                    </a:solidFill>
                  </a:rPr>
                  <a:t>　 </a:t>
                </a:r>
                <a14:m>
                  <m:oMath xmlns:m="http://schemas.openxmlformats.org/officeDocument/2006/math">
                    <m:r>
                      <a:rPr lang="ja-JP" altLang="en-US" sz="1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　</m:t>
                    </m:r>
                    <m:r>
                      <a:rPr lang="en-US" altLang="ja-JP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ja-JP" sz="1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42" y="1383887"/>
                <a:ext cx="1565685" cy="705065"/>
              </a:xfrm>
              <a:prstGeom prst="rect">
                <a:avLst/>
              </a:prstGeom>
              <a:blipFill rotWithShape="0">
                <a:blip r:embed="rId12"/>
                <a:stretch>
                  <a:fillRect l="-389" t="-862" b="-34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219494" y="704568"/>
                <a:ext cx="1153136" cy="257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10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10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000" b="0" i="1" smtClea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ja-JP" sz="1000" b="0" i="1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ja-JP" sz="1000" b="0" i="0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sz="1000" b="0" i="0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kumimoji="1" lang="ja-JP" altLang="en-US" sz="1000" b="0" i="1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ja-JP" sz="1000" b="0" i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494" y="704568"/>
                <a:ext cx="1153136" cy="257956"/>
              </a:xfrm>
              <a:prstGeom prst="rect">
                <a:avLst/>
              </a:prstGeom>
              <a:blipFill rotWithShape="0">
                <a:blip r:embed="rId13"/>
                <a:stretch>
                  <a:fillRect l="-2105" t="-2381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グループ化 23"/>
          <p:cNvGrpSpPr/>
          <p:nvPr/>
        </p:nvGrpSpPr>
        <p:grpSpPr>
          <a:xfrm>
            <a:off x="9096759" y="1136996"/>
            <a:ext cx="3023926" cy="1918708"/>
            <a:chOff x="6390610" y="3492734"/>
            <a:chExt cx="3023926" cy="1918708"/>
          </a:xfrm>
        </p:grpSpPr>
        <p:sp>
          <p:nvSpPr>
            <p:cNvPr id="41" name="円/楕円 40"/>
            <p:cNvSpPr/>
            <p:nvPr/>
          </p:nvSpPr>
          <p:spPr>
            <a:xfrm>
              <a:off x="6667069" y="3856403"/>
              <a:ext cx="1191366" cy="119136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42" name="直線コネクタ 41"/>
            <p:cNvCxnSpPr/>
            <p:nvPr/>
          </p:nvCxnSpPr>
          <p:spPr>
            <a:xfrm>
              <a:off x="6390610" y="4452087"/>
              <a:ext cx="174427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>
              <a:stCxn id="41" idx="4"/>
              <a:endCxn id="41" idx="0"/>
            </p:cNvCxnSpPr>
            <p:nvPr/>
          </p:nvCxnSpPr>
          <p:spPr>
            <a:xfrm flipV="1">
              <a:off x="7262752" y="3492734"/>
              <a:ext cx="0" cy="191870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>
              <a:cxnSpLocks/>
            </p:cNvCxnSpPr>
            <p:nvPr/>
          </p:nvCxnSpPr>
          <p:spPr>
            <a:xfrm flipV="1">
              <a:off x="7258725" y="3851640"/>
              <a:ext cx="8792" cy="603008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>
              <a:off x="7267511" y="4447250"/>
              <a:ext cx="595686" cy="96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7858435" y="4492795"/>
                  <a:ext cx="494301" cy="256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テキスト ボックス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435" y="4492795"/>
                  <a:ext cx="494301" cy="25660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704" t="-2381" b="-142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テキスト ボックス 59"/>
                <p:cNvSpPr txBox="1"/>
                <p:nvPr/>
              </p:nvSpPr>
              <p:spPr>
                <a:xfrm>
                  <a:off x="6662307" y="3571639"/>
                  <a:ext cx="497251" cy="2556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テキスト ボックス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307" y="3571639"/>
                  <a:ext cx="497251" cy="25564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704" t="-2381"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テキスト ボックス 60"/>
                <p:cNvSpPr txBox="1"/>
                <p:nvPr/>
              </p:nvSpPr>
              <p:spPr>
                <a:xfrm>
                  <a:off x="6823423" y="4461686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テキスト ボックス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423" y="4461686"/>
                  <a:ext cx="99386" cy="153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250" r="-37500" b="-769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線矢印コネクタ 63"/>
            <p:cNvCxnSpPr>
              <a:endCxn id="41" idx="3"/>
            </p:cNvCxnSpPr>
            <p:nvPr/>
          </p:nvCxnSpPr>
          <p:spPr>
            <a:xfrm flipH="1">
              <a:off x="6841539" y="4442487"/>
              <a:ext cx="430010" cy="43081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/>
            <p:cNvCxnSpPr>
              <a:cxnSpLocks/>
            </p:cNvCxnSpPr>
            <p:nvPr/>
          </p:nvCxnSpPr>
          <p:spPr>
            <a:xfrm rot="-3600000">
              <a:off x="7131061" y="4191710"/>
              <a:ext cx="595686" cy="9600"/>
            </a:xfrm>
            <a:prstGeom prst="straightConnector1">
              <a:avLst/>
            </a:prstGeom>
            <a:ln w="57150">
              <a:solidFill>
                <a:srgbClr val="00B050">
                  <a:alpha val="60000"/>
                </a:srgbClr>
              </a:solidFill>
              <a:prstDash val="soli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テキスト ボックス 65"/>
                <p:cNvSpPr txBox="1"/>
                <p:nvPr/>
              </p:nvSpPr>
              <p:spPr>
                <a:xfrm>
                  <a:off x="7608144" y="3639775"/>
                  <a:ext cx="1806392" cy="5159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ja-JP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1000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ja-JP" sz="1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kumimoji="1" lang="en-US" altLang="ja-JP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ja-JP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ja-JP" sz="10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ja-JP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ja-JP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ja-JP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ja-JP" sz="1000" i="1" dirty="0" smtClean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ja-JP" altLang="en-US" sz="1000" b="0" dirty="0" smtClean="0">
                      <a:solidFill>
                        <a:schemeClr val="tx1"/>
                      </a:solidFill>
                    </a:rPr>
                    <a:t>　　</a:t>
                  </a:r>
                  <a14:m>
                    <m:oMath xmlns:m="http://schemas.openxmlformats.org/officeDocument/2006/math">
                      <m:r>
                        <a:rPr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テキスト ボックス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8144" y="3639775"/>
                  <a:ext cx="1806392" cy="5159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1190" b="-7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円弧 10"/>
            <p:cNvSpPr/>
            <p:nvPr/>
          </p:nvSpPr>
          <p:spPr>
            <a:xfrm>
              <a:off x="7089913" y="4272100"/>
              <a:ext cx="346422" cy="346422"/>
            </a:xfrm>
            <a:prstGeom prst="arc">
              <a:avLst>
                <a:gd name="adj1" fmla="val 18826458"/>
                <a:gd name="adj2" fmla="val 0"/>
              </a:avLst>
            </a:prstGeom>
            <a:ln>
              <a:solidFill>
                <a:srgbClr val="FF33CC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正方形/長方形 13"/>
                <p:cNvSpPr/>
                <p:nvPr/>
              </p:nvSpPr>
              <p:spPr>
                <a:xfrm>
                  <a:off x="7349840" y="4235750"/>
                  <a:ext cx="289438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ja-JP" altLang="en-US" sz="10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ja-JP" altLang="en-US" sz="1000" dirty="0"/>
                </a:p>
              </p:txBody>
            </p:sp>
          </mc:Choice>
          <mc:Fallback xmlns="">
            <p:sp>
              <p:nvSpPr>
                <p:cNvPr id="14" name="正方形/長方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840" y="4235750"/>
                  <a:ext cx="289438" cy="2462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コネクタ 18"/>
            <p:cNvCxnSpPr/>
            <p:nvPr/>
          </p:nvCxnSpPr>
          <p:spPr>
            <a:xfrm>
              <a:off x="7578808" y="3948250"/>
              <a:ext cx="0" cy="504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271155" y="3951425"/>
              <a:ext cx="295815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正方形/長方形 22"/>
                <p:cNvSpPr/>
                <p:nvPr/>
              </p:nvSpPr>
              <p:spPr>
                <a:xfrm>
                  <a:off x="7349840" y="4415594"/>
                  <a:ext cx="488724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  <m:brk m:alnAt="7"/>
                              </m:rPr>
                              <a:rPr lang="en-US" altLang="ja-JP" sz="1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ja-JP" sz="1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os</m:t>
                            </m:r>
                          </m:fName>
                          <m:e>
                            <m:r>
                              <a:rPr lang="ja-JP" altLang="en-US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ja-JP" altLang="en-US" sz="1000" dirty="0"/>
                </a:p>
              </p:txBody>
            </p:sp>
          </mc:Choice>
          <mc:Fallback xmlns="">
            <p:sp>
              <p:nvSpPr>
                <p:cNvPr id="23" name="正方形/長方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840" y="4415594"/>
                  <a:ext cx="488724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正方形/長方形 66"/>
                <p:cNvSpPr/>
                <p:nvPr/>
              </p:nvSpPr>
              <p:spPr>
                <a:xfrm>
                  <a:off x="6858905" y="3849754"/>
                  <a:ext cx="472694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ja-JP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1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ja-JP" sz="10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fName>
                          <m:e>
                            <m:r>
                              <a:rPr lang="ja-JP" altLang="en-US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ja-JP" altLang="en-US" sz="1000" dirty="0"/>
                </a:p>
              </p:txBody>
            </p:sp>
          </mc:Choice>
          <mc:Fallback xmlns="">
            <p:sp>
              <p:nvSpPr>
                <p:cNvPr id="67" name="正方形/長方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905" y="3849754"/>
                  <a:ext cx="472694" cy="2462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テキスト ボックス 67"/>
          <p:cNvSpPr txBox="1"/>
          <p:nvPr/>
        </p:nvSpPr>
        <p:spPr>
          <a:xfrm>
            <a:off x="2887864" y="480069"/>
            <a:ext cx="121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線形変換</a:t>
            </a:r>
            <a:endParaRPr kumimoji="1" lang="ja-JP" altLang="en-US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2887864" y="3311173"/>
            <a:ext cx="121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mtClean="0"/>
              <a:t>基底変換</a:t>
            </a:r>
            <a:endParaRPr kumimoji="1" lang="ja-JP" altLang="en-US" dirty="0"/>
          </a:p>
        </p:txBody>
      </p:sp>
      <p:grpSp>
        <p:nvGrpSpPr>
          <p:cNvPr id="70" name="グループ化 69"/>
          <p:cNvGrpSpPr/>
          <p:nvPr/>
        </p:nvGrpSpPr>
        <p:grpSpPr>
          <a:xfrm>
            <a:off x="2887864" y="3857009"/>
            <a:ext cx="1962127" cy="1918708"/>
            <a:chOff x="616538" y="3367897"/>
            <a:chExt cx="1962127" cy="1918708"/>
          </a:xfrm>
        </p:grpSpPr>
        <p:sp>
          <p:nvSpPr>
            <p:cNvPr id="71" name="円/楕円 70"/>
            <p:cNvSpPr/>
            <p:nvPr/>
          </p:nvSpPr>
          <p:spPr>
            <a:xfrm>
              <a:off x="892997" y="3731566"/>
              <a:ext cx="1191366" cy="119136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72" name="直線コネクタ 71"/>
            <p:cNvCxnSpPr/>
            <p:nvPr/>
          </p:nvCxnSpPr>
          <p:spPr>
            <a:xfrm>
              <a:off x="616538" y="4327250"/>
              <a:ext cx="174427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>
              <a:stCxn id="71" idx="4"/>
              <a:endCxn id="71" idx="0"/>
            </p:cNvCxnSpPr>
            <p:nvPr/>
          </p:nvCxnSpPr>
          <p:spPr>
            <a:xfrm flipV="1">
              <a:off x="1488680" y="3367897"/>
              <a:ext cx="0" cy="191870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>
              <a:cxnSpLocks/>
            </p:cNvCxnSpPr>
            <p:nvPr/>
          </p:nvCxnSpPr>
          <p:spPr>
            <a:xfrm flipV="1">
              <a:off x="1484653" y="3726803"/>
              <a:ext cx="8792" cy="603008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>
              <a:cxnSpLocks/>
            </p:cNvCxnSpPr>
            <p:nvPr/>
          </p:nvCxnSpPr>
          <p:spPr>
            <a:xfrm>
              <a:off x="1493439" y="4322413"/>
              <a:ext cx="595686" cy="96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/>
                <p:cNvSpPr txBox="1"/>
                <p:nvPr/>
              </p:nvSpPr>
              <p:spPr>
                <a:xfrm>
                  <a:off x="2084363" y="4367958"/>
                  <a:ext cx="494302" cy="256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テキスト ボックス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363" y="4367958"/>
                  <a:ext cx="544701" cy="28225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71" b="-1489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/>
                <p:cNvSpPr txBox="1"/>
                <p:nvPr/>
              </p:nvSpPr>
              <p:spPr>
                <a:xfrm>
                  <a:off x="888235" y="3446802"/>
                  <a:ext cx="497252" cy="2556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テキスト ボックス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235" y="3446802"/>
                  <a:ext cx="547971" cy="28110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33" b="-1739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テキスト ボックス 77"/>
                <p:cNvSpPr txBox="1"/>
                <p:nvPr/>
              </p:nvSpPr>
              <p:spPr>
                <a:xfrm>
                  <a:off x="1049351" y="4336849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テキスト ボックス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351" y="4336849"/>
                  <a:ext cx="189038" cy="29628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線矢印コネクタ 78"/>
            <p:cNvCxnSpPr>
              <a:endCxn id="71" idx="3"/>
            </p:cNvCxnSpPr>
            <p:nvPr/>
          </p:nvCxnSpPr>
          <p:spPr>
            <a:xfrm flipH="1">
              <a:off x="1067467" y="4317650"/>
              <a:ext cx="430010" cy="43081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円/楕円 80"/>
          <p:cNvSpPr/>
          <p:nvPr/>
        </p:nvSpPr>
        <p:spPr>
          <a:xfrm>
            <a:off x="5763735" y="4230276"/>
            <a:ext cx="1191366" cy="119136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p:cxnSp>
        <p:nvCxnSpPr>
          <p:cNvPr id="82" name="直線コネクタ 81"/>
          <p:cNvCxnSpPr/>
          <p:nvPr/>
        </p:nvCxnSpPr>
        <p:spPr>
          <a:xfrm>
            <a:off x="5487276" y="4825960"/>
            <a:ext cx="174427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1" idx="4"/>
            <a:endCxn id="81" idx="0"/>
          </p:cNvCxnSpPr>
          <p:nvPr/>
        </p:nvCxnSpPr>
        <p:spPr>
          <a:xfrm flipV="1">
            <a:off x="6359418" y="3866607"/>
            <a:ext cx="0" cy="191870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>
            <a:cxnSpLocks/>
          </p:cNvCxnSpPr>
          <p:nvPr/>
        </p:nvCxnSpPr>
        <p:spPr>
          <a:xfrm flipV="1">
            <a:off x="6355391" y="4225513"/>
            <a:ext cx="8792" cy="603008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>
            <a:cxnSpLocks/>
          </p:cNvCxnSpPr>
          <p:nvPr/>
        </p:nvCxnSpPr>
        <p:spPr>
          <a:xfrm>
            <a:off x="6364177" y="4821123"/>
            <a:ext cx="595686" cy="9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6955101" y="4866668"/>
                <a:ext cx="494302" cy="256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01" y="4866668"/>
                <a:ext cx="494302" cy="256609"/>
              </a:xfrm>
              <a:prstGeom prst="rect">
                <a:avLst/>
              </a:prstGeom>
              <a:blipFill rotWithShape="0">
                <a:blip r:embed="rId20"/>
                <a:stretch>
                  <a:fillRect l="-3704" t="-238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5758973" y="3945512"/>
                <a:ext cx="497252" cy="255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973" y="3945512"/>
                <a:ext cx="497252" cy="255647"/>
              </a:xfrm>
              <a:prstGeom prst="rect">
                <a:avLst/>
              </a:prstGeom>
              <a:blipFill rotWithShape="0">
                <a:blip r:embed="rId21"/>
                <a:stretch>
                  <a:fillRect l="-3704" t="-238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5920089" y="4835559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089" y="4835559"/>
                <a:ext cx="99386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31250" r="-37500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矢印コネクタ 88"/>
          <p:cNvCxnSpPr>
            <a:endCxn id="81" idx="3"/>
          </p:cNvCxnSpPr>
          <p:nvPr/>
        </p:nvCxnSpPr>
        <p:spPr>
          <a:xfrm flipH="1">
            <a:off x="5938205" y="4816360"/>
            <a:ext cx="430010" cy="4308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>
            <a:cxnSpLocks/>
          </p:cNvCxnSpPr>
          <p:nvPr/>
        </p:nvCxnSpPr>
        <p:spPr>
          <a:xfrm>
            <a:off x="6361431" y="4825886"/>
            <a:ext cx="595686" cy="9600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prstDash val="soli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/>
              <p:cNvSpPr txBox="1"/>
              <p:nvPr/>
            </p:nvSpPr>
            <p:spPr>
              <a:xfrm>
                <a:off x="6940671" y="4092424"/>
                <a:ext cx="1565685" cy="692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ja-JP" sz="10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ja-JP" sz="1000" dirty="0">
                  <a:solidFill>
                    <a:srgbClr val="0000FF"/>
                  </a:solidFill>
                </a:endParaRPr>
              </a:p>
              <a:p>
                <a:r>
                  <a:rPr lang="en-US" altLang="ja-JP" sz="1000" dirty="0">
                    <a:solidFill>
                      <a:srgbClr val="0000FF"/>
                    </a:solidFill>
                  </a:rPr>
                  <a:t> </a:t>
                </a:r>
                <a:r>
                  <a:rPr lang="ja-JP" altLang="en-US" sz="1000" dirty="0">
                    <a:solidFill>
                      <a:srgbClr val="0000FF"/>
                    </a:solidFill>
                  </a:rPr>
                  <a:t>　 </a:t>
                </a:r>
                <a14:m>
                  <m:oMath xmlns:m="http://schemas.openxmlformats.org/officeDocument/2006/math">
                    <m:r>
                      <a:rPr lang="ja-JP" altLang="en-US" sz="1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　</m:t>
                    </m:r>
                    <m:r>
                      <a:rPr lang="en-US" altLang="ja-JP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sz="1000" dirty="0">
                  <a:solidFill>
                    <a:srgbClr val="0000FF"/>
                  </a:solidFill>
                </a:endParaRPr>
              </a:p>
              <a:p>
                <a:r>
                  <a:rPr lang="ja-JP" altLang="en-US" sz="1000" dirty="0">
                    <a:solidFill>
                      <a:srgbClr val="0000FF"/>
                    </a:solidFill>
                  </a:rPr>
                  <a:t>　 </a:t>
                </a:r>
                <a14:m>
                  <m:oMath xmlns:m="http://schemas.openxmlformats.org/officeDocument/2006/math">
                    <m:r>
                      <a:rPr lang="ja-JP" altLang="en-US" sz="1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　</m:t>
                    </m:r>
                    <m:r>
                      <a:rPr lang="en-US" altLang="ja-JP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671" y="4092424"/>
                <a:ext cx="1565685" cy="692754"/>
              </a:xfrm>
              <a:prstGeom prst="rect">
                <a:avLst/>
              </a:prstGeom>
              <a:blipFill rotWithShape="0">
                <a:blip r:embed="rId22"/>
                <a:stretch>
                  <a:fillRect l="-391" t="-877"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円/楕円 92"/>
          <p:cNvSpPr/>
          <p:nvPr/>
        </p:nvSpPr>
        <p:spPr>
          <a:xfrm>
            <a:off x="9495953" y="4230201"/>
            <a:ext cx="1191366" cy="119136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p:cxnSp>
        <p:nvCxnSpPr>
          <p:cNvPr id="94" name="直線コネクタ 93"/>
          <p:cNvCxnSpPr/>
          <p:nvPr/>
        </p:nvCxnSpPr>
        <p:spPr>
          <a:xfrm>
            <a:off x="9219494" y="4825885"/>
            <a:ext cx="174427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>
            <a:stCxn id="93" idx="4"/>
            <a:endCxn id="93" idx="0"/>
          </p:cNvCxnSpPr>
          <p:nvPr/>
        </p:nvCxnSpPr>
        <p:spPr>
          <a:xfrm flipV="1">
            <a:off x="10091636" y="3866532"/>
            <a:ext cx="0" cy="191870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グループ化 14"/>
          <p:cNvGrpSpPr/>
          <p:nvPr/>
        </p:nvGrpSpPr>
        <p:grpSpPr>
          <a:xfrm rot="18000000">
            <a:off x="9695449" y="4119759"/>
            <a:ext cx="604472" cy="605210"/>
            <a:chOff x="10087609" y="4225438"/>
            <a:chExt cx="604472" cy="605210"/>
          </a:xfrm>
        </p:grpSpPr>
        <p:cxnSp>
          <p:nvCxnSpPr>
            <p:cNvPr id="96" name="直線矢印コネクタ 95"/>
            <p:cNvCxnSpPr>
              <a:cxnSpLocks/>
            </p:cNvCxnSpPr>
            <p:nvPr/>
          </p:nvCxnSpPr>
          <p:spPr>
            <a:xfrm flipV="1">
              <a:off x="10087609" y="4225438"/>
              <a:ext cx="8792" cy="603008"/>
            </a:xfrm>
            <a:prstGeom prst="straightConnector1">
              <a:avLst/>
            </a:prstGeom>
            <a:ln w="25400">
              <a:solidFill>
                <a:srgbClr val="CC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>
              <a:cxnSpLocks/>
            </p:cNvCxnSpPr>
            <p:nvPr/>
          </p:nvCxnSpPr>
          <p:spPr>
            <a:xfrm>
              <a:off x="10096395" y="4821048"/>
              <a:ext cx="595686" cy="9600"/>
            </a:xfrm>
            <a:prstGeom prst="straightConnector1">
              <a:avLst/>
            </a:prstGeom>
            <a:ln w="25400">
              <a:solidFill>
                <a:srgbClr val="CC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テキスト ボックス 98"/>
              <p:cNvSpPr txBox="1"/>
              <p:nvPr/>
            </p:nvSpPr>
            <p:spPr>
              <a:xfrm>
                <a:off x="8737583" y="4239010"/>
                <a:ext cx="827471" cy="256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ja-JP" sz="1000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99" name="テキスト ボックス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583" y="4239010"/>
                <a:ext cx="827471" cy="256930"/>
              </a:xfrm>
              <a:prstGeom prst="rect">
                <a:avLst/>
              </a:prstGeom>
              <a:blipFill rotWithShape="0">
                <a:blip r:embed="rId23"/>
                <a:stretch>
                  <a:fillRect l="-1471" t="-2326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テキスト ボックス 99"/>
              <p:cNvSpPr txBox="1"/>
              <p:nvPr/>
            </p:nvSpPr>
            <p:spPr>
              <a:xfrm>
                <a:off x="9652307" y="4835484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テキスト ボックス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307" y="4835484"/>
                <a:ext cx="99386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29412" r="-29412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線矢印コネクタ 100"/>
          <p:cNvCxnSpPr>
            <a:endCxn id="93" idx="3"/>
          </p:cNvCxnSpPr>
          <p:nvPr/>
        </p:nvCxnSpPr>
        <p:spPr>
          <a:xfrm flipH="1">
            <a:off x="9670423" y="4816285"/>
            <a:ext cx="430010" cy="4308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/>
          <p:cNvCxnSpPr>
            <a:cxnSpLocks/>
          </p:cNvCxnSpPr>
          <p:nvPr/>
        </p:nvCxnSpPr>
        <p:spPr>
          <a:xfrm>
            <a:off x="10093649" y="4825811"/>
            <a:ext cx="595686" cy="9600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prstDash val="soli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テキスト ボックス 102"/>
              <p:cNvSpPr txBox="1"/>
              <p:nvPr/>
            </p:nvSpPr>
            <p:spPr>
              <a:xfrm>
                <a:off x="10687318" y="4367475"/>
                <a:ext cx="2565254" cy="695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000" b="1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kumimoji="1"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sz="1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m:rPr>
                            <m:sty m:val="p"/>
                            <m:brk m:alnAt="7"/>
                          </m:rPr>
                          <a:rPr lang="en-US" altLang="ja-JP" sz="1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fName>
                      <m:e>
                        <m:r>
                          <a:rPr lang="ja-JP" altLang="en-US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co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m:rPr>
                        <m:brk m:alnAt="7"/>
                      </m:rPr>
                      <a:rPr lang="en-US" altLang="ja-JP" sz="1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ja-JP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 altLang="ja-JP" sz="1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ja-JP" sz="1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fName>
                      <m:e>
                        <m:r>
                          <a:rPr lang="ja-JP" altLang="en-US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co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sz="1000" dirty="0" smtClean="0">
                  <a:solidFill>
                    <a:srgbClr val="0000FF"/>
                  </a:solidFill>
                </a:endParaRPr>
              </a:p>
              <a:p>
                <a:r>
                  <a:rPr lang="en-US" altLang="ja-JP" sz="1000" dirty="0" smtClean="0">
                    <a:solidFill>
                      <a:srgbClr val="0000FF"/>
                    </a:solidFill>
                  </a:rPr>
                  <a:t> </a:t>
                </a:r>
                <a:r>
                  <a:rPr lang="ja-JP" altLang="en-US" sz="1000" dirty="0" smtClean="0">
                    <a:solidFill>
                      <a:srgbClr val="0000FF"/>
                    </a:solidFill>
                  </a:rPr>
                  <a:t>　 </a:t>
                </a:r>
                <a:r>
                  <a:rPr lang="ja-JP" altLang="en-US" sz="10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1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1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ja-JP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m:rPr>
                            <m:sty m:val="p"/>
                            <m:brk m:alnAt="7"/>
                          </m:rPr>
                          <a:rPr lang="en-US" altLang="ja-JP" sz="1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fName>
                      <m:e>
                        <m:r>
                          <a:rPr lang="ja-JP" altLang="en-US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brk m:alnAt="7"/>
                      </m:rP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ja-JP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 altLang="ja-JP" sz="1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ja-JP" sz="1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fName>
                      <m:e>
                        <m:r>
                          <a:rPr lang="ja-JP" altLang="en-US" sz="1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ja-JP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sz="1000" dirty="0" smtClean="0">
                  <a:solidFill>
                    <a:srgbClr val="0000FF"/>
                  </a:solidFill>
                </a:endParaRPr>
              </a:p>
              <a:p>
                <a:r>
                  <a:rPr lang="en-US" altLang="ja-JP" sz="1000" dirty="0">
                    <a:solidFill>
                      <a:srgbClr val="0000FF"/>
                    </a:solidFill>
                  </a:rPr>
                  <a:t> </a:t>
                </a:r>
                <a:r>
                  <a:rPr lang="ja-JP" altLang="en-US" sz="1000" dirty="0">
                    <a:solidFill>
                      <a:srgbClr val="0000FF"/>
                    </a:solidFill>
                  </a:rPr>
                  <a:t>　  </a:t>
                </a:r>
                <a14:m>
                  <m:oMath xmlns:m="http://schemas.openxmlformats.org/officeDocument/2006/math">
                    <m:r>
                      <a:rPr lang="ja-JP" altLang="en-US" sz="1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　</m:t>
                    </m:r>
                    <m:r>
                      <a:rPr lang="en-US" altLang="ja-JP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co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altLang="ja-JP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sz="1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ja-JP" sz="10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3" name="テキスト ボックス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318" y="4367475"/>
                <a:ext cx="2565254" cy="695447"/>
              </a:xfrm>
              <a:prstGeom prst="rect">
                <a:avLst/>
              </a:prstGeom>
              <a:blipFill rotWithShape="0">
                <a:blip r:embed="rId24"/>
                <a:stretch>
                  <a:fillRect t="-870" r="-950" b="-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テキスト ボックス 103"/>
              <p:cNvSpPr txBox="1"/>
              <p:nvPr/>
            </p:nvSpPr>
            <p:spPr>
              <a:xfrm>
                <a:off x="10151341" y="3995632"/>
                <a:ext cx="723018" cy="257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04" name="テキスト ボックス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41" y="3995632"/>
                <a:ext cx="723018" cy="257956"/>
              </a:xfrm>
              <a:prstGeom prst="rect">
                <a:avLst/>
              </a:prstGeom>
              <a:blipFill rotWithShape="0">
                <a:blip r:embed="rId25"/>
                <a:stretch>
                  <a:fillRect l="-1681" t="-2326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7001848" y="1078106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848" y="1078106"/>
                <a:ext cx="667042" cy="153888"/>
              </a:xfrm>
              <a:prstGeom prst="rect">
                <a:avLst/>
              </a:prstGeom>
              <a:blipFill rotWithShape="0">
                <a:blip r:embed="rId26"/>
                <a:stretch>
                  <a:fillRect l="-6422" t="-8000" r="-1835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テキスト ボックス 105"/>
              <p:cNvSpPr txBox="1"/>
              <p:nvPr/>
            </p:nvSpPr>
            <p:spPr>
              <a:xfrm>
                <a:off x="7816023" y="2229979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6" name="テキスト ボックス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023" y="2229979"/>
                <a:ext cx="667042" cy="153888"/>
              </a:xfrm>
              <a:prstGeom prst="rect">
                <a:avLst/>
              </a:prstGeom>
              <a:blipFill rotWithShape="0">
                <a:blip r:embed="rId27"/>
                <a:stretch>
                  <a:fillRect l="-5455" t="-8000" r="-909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/>
          <p:nvPr/>
        </p:nvCxnSpPr>
        <p:spPr>
          <a:xfrm>
            <a:off x="7335369" y="1238818"/>
            <a:ext cx="0" cy="131421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8149544" y="2095260"/>
            <a:ext cx="0" cy="131421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テキスト ボックス 107"/>
              <p:cNvSpPr txBox="1"/>
              <p:nvPr/>
            </p:nvSpPr>
            <p:spPr>
              <a:xfrm>
                <a:off x="6997033" y="3784133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8" name="テキスト ボックス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033" y="3784133"/>
                <a:ext cx="667042" cy="153888"/>
              </a:xfrm>
              <a:prstGeom prst="rect">
                <a:avLst/>
              </a:prstGeom>
              <a:blipFill rotWithShape="0">
                <a:blip r:embed="rId26"/>
                <a:stretch>
                  <a:fillRect l="-6422" t="-8000" r="-1835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テキスト ボックス 108"/>
              <p:cNvSpPr txBox="1"/>
              <p:nvPr/>
            </p:nvSpPr>
            <p:spPr>
              <a:xfrm>
                <a:off x="7811208" y="4936006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9" name="テキスト ボックス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208" y="4936006"/>
                <a:ext cx="667042" cy="153888"/>
              </a:xfrm>
              <a:prstGeom prst="rect">
                <a:avLst/>
              </a:prstGeom>
              <a:blipFill rotWithShape="0">
                <a:blip r:embed="rId27"/>
                <a:stretch>
                  <a:fillRect l="-5455" t="-8000" r="-909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線矢印コネクタ 109"/>
          <p:cNvCxnSpPr/>
          <p:nvPr/>
        </p:nvCxnSpPr>
        <p:spPr>
          <a:xfrm>
            <a:off x="7330554" y="3944845"/>
            <a:ext cx="0" cy="131421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8144729" y="4801287"/>
            <a:ext cx="0" cy="131421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/>
              <p:cNvSpPr txBox="1"/>
              <p:nvPr/>
            </p:nvSpPr>
            <p:spPr>
              <a:xfrm>
                <a:off x="10939621" y="4045806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2" name="テキスト ボックス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621" y="4045806"/>
                <a:ext cx="667042" cy="153888"/>
              </a:xfrm>
              <a:prstGeom prst="rect">
                <a:avLst/>
              </a:prstGeom>
              <a:blipFill rotWithShape="0">
                <a:blip r:embed="rId26"/>
                <a:stretch>
                  <a:fillRect l="-6422" t="-8000" r="-1835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矢印コネクタ 112"/>
          <p:cNvCxnSpPr/>
          <p:nvPr/>
        </p:nvCxnSpPr>
        <p:spPr>
          <a:xfrm>
            <a:off x="11088897" y="4206518"/>
            <a:ext cx="0" cy="131421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/>
              <p:cNvSpPr txBox="1"/>
              <p:nvPr/>
            </p:nvSpPr>
            <p:spPr>
              <a:xfrm>
                <a:off x="11746220" y="5230172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14" name="テキスト ボックス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6220" y="5230172"/>
                <a:ext cx="732765" cy="153888"/>
              </a:xfrm>
              <a:prstGeom prst="rect">
                <a:avLst/>
              </a:prstGeom>
              <a:blipFill rotWithShape="0">
                <a:blip r:embed="rId28"/>
                <a:stretch>
                  <a:fillRect l="-5000" t="-8000" r="-833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矢印コネクタ 114"/>
          <p:cNvCxnSpPr/>
          <p:nvPr/>
        </p:nvCxnSpPr>
        <p:spPr>
          <a:xfrm flipV="1">
            <a:off x="12107037" y="5095453"/>
            <a:ext cx="0" cy="131421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円弧 115"/>
          <p:cNvSpPr/>
          <p:nvPr/>
        </p:nvSpPr>
        <p:spPr>
          <a:xfrm>
            <a:off x="9921053" y="4628076"/>
            <a:ext cx="346422" cy="346422"/>
          </a:xfrm>
          <a:prstGeom prst="arc">
            <a:avLst>
              <a:gd name="adj1" fmla="val 18826458"/>
              <a:gd name="adj2" fmla="val 0"/>
            </a:avLst>
          </a:prstGeom>
          <a:ln>
            <a:solidFill>
              <a:schemeClr val="accent2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正方形/長方形 116"/>
              <p:cNvSpPr/>
              <p:nvPr/>
            </p:nvSpPr>
            <p:spPr>
              <a:xfrm>
                <a:off x="10201452" y="4571254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sz="1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7" name="正方形/長方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452" y="4571254"/>
                <a:ext cx="289438" cy="246221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/>
              <p:cNvSpPr txBox="1"/>
              <p:nvPr/>
            </p:nvSpPr>
            <p:spPr>
              <a:xfrm>
                <a:off x="8040214" y="6074199"/>
                <a:ext cx="1153136" cy="257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10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10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000" b="0" i="1" smtClea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ja-JP" sz="1000" b="0" i="1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ja-JP" sz="1000" b="0" i="0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sz="1000" b="0" i="0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kumimoji="1" lang="ja-JP" altLang="en-US" sz="1000" b="0" i="1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ja-JP" sz="1000" b="0" i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4" y="6074199"/>
                <a:ext cx="1153136" cy="257956"/>
              </a:xfrm>
              <a:prstGeom prst="rect">
                <a:avLst/>
              </a:prstGeom>
              <a:blipFill rotWithShape="0">
                <a:blip r:embed="rId30"/>
                <a:stretch>
                  <a:fillRect l="-2646" t="-2326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円/楕円 119"/>
          <p:cNvSpPr/>
          <p:nvPr/>
        </p:nvSpPr>
        <p:spPr>
          <a:xfrm>
            <a:off x="9495953" y="6401168"/>
            <a:ext cx="1191366" cy="119136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p:cxnSp>
        <p:nvCxnSpPr>
          <p:cNvPr id="121" name="直線コネクタ 120"/>
          <p:cNvCxnSpPr/>
          <p:nvPr/>
        </p:nvCxnSpPr>
        <p:spPr>
          <a:xfrm>
            <a:off x="9219494" y="6996852"/>
            <a:ext cx="174427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/>
          <p:cNvCxnSpPr>
            <a:stCxn id="120" idx="4"/>
            <a:endCxn id="120" idx="0"/>
          </p:cNvCxnSpPr>
          <p:nvPr/>
        </p:nvCxnSpPr>
        <p:spPr>
          <a:xfrm flipV="1">
            <a:off x="10091636" y="6037499"/>
            <a:ext cx="0" cy="191870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/>
              <p:cNvSpPr txBox="1"/>
              <p:nvPr/>
            </p:nvSpPr>
            <p:spPr>
              <a:xfrm>
                <a:off x="9652307" y="7006451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307" y="7006451"/>
                <a:ext cx="99386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29412" r="-29412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矢印コネクタ 127"/>
          <p:cNvCxnSpPr>
            <a:endCxn id="120" idx="3"/>
          </p:cNvCxnSpPr>
          <p:nvPr/>
        </p:nvCxnSpPr>
        <p:spPr>
          <a:xfrm flipH="1">
            <a:off x="9670423" y="6987252"/>
            <a:ext cx="430010" cy="4308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テキスト ボックス 129"/>
              <p:cNvSpPr txBox="1"/>
              <p:nvPr/>
            </p:nvSpPr>
            <p:spPr>
              <a:xfrm>
                <a:off x="10687065" y="6491472"/>
                <a:ext cx="2460610" cy="668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000" b="1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sz="1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altLang="ja-JP" sz="1000" i="1" dirty="0" smtClean="0">
                  <a:solidFill>
                    <a:srgbClr val="CC00FF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ja-JP" sz="1000" dirty="0" smtClean="0">
                    <a:ea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ja-JP" sz="1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ja-JP" altLang="en-US" sz="100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ja-JP" sz="1000" dirty="0" smtClean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ja-JP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sz="1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10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0" name="テキスト ボックス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065" y="6491472"/>
                <a:ext cx="2460610" cy="668453"/>
              </a:xfrm>
              <a:prstGeom prst="rect">
                <a:avLst/>
              </a:prstGeom>
              <a:blipFill rotWithShape="0">
                <a:blip r:embed="rId31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円弧 130"/>
          <p:cNvSpPr/>
          <p:nvPr/>
        </p:nvSpPr>
        <p:spPr>
          <a:xfrm>
            <a:off x="9918797" y="6816865"/>
            <a:ext cx="346422" cy="346422"/>
          </a:xfrm>
          <a:prstGeom prst="arc">
            <a:avLst>
              <a:gd name="adj1" fmla="val 18826458"/>
              <a:gd name="adj2" fmla="val 0"/>
            </a:avLst>
          </a:prstGeom>
          <a:ln>
            <a:solidFill>
              <a:srgbClr val="FF33CC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正方形/長方形 131"/>
              <p:cNvSpPr/>
              <p:nvPr/>
            </p:nvSpPr>
            <p:spPr>
              <a:xfrm>
                <a:off x="10178724" y="6780515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sz="1000" dirty="0"/>
              </a:p>
            </p:txBody>
          </p:sp>
        </mc:Choice>
        <mc:Fallback xmlns=""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724" y="6780515"/>
                <a:ext cx="289438" cy="246221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線コネクタ 132"/>
          <p:cNvCxnSpPr/>
          <p:nvPr/>
        </p:nvCxnSpPr>
        <p:spPr>
          <a:xfrm>
            <a:off x="10407692" y="6493015"/>
            <a:ext cx="0" cy="504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/>
          <p:cNvCxnSpPr/>
          <p:nvPr/>
        </p:nvCxnSpPr>
        <p:spPr>
          <a:xfrm>
            <a:off x="10100039" y="6496190"/>
            <a:ext cx="29581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/>
              <p:cNvSpPr/>
              <p:nvPr/>
            </p:nvSpPr>
            <p:spPr>
              <a:xfrm>
                <a:off x="10178724" y="6960359"/>
                <a:ext cx="48872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US" altLang="ja-JP" sz="1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ja-JP" sz="1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a:rPr lang="ja-JP" altLang="en-US" sz="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1000" dirty="0"/>
              </a:p>
            </p:txBody>
          </p:sp>
        </mc:Choice>
        <mc:Fallback xmlns="">
          <p:sp>
            <p:nvSpPr>
              <p:cNvPr id="135" name="正方形/長方形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724" y="6960359"/>
                <a:ext cx="488724" cy="246221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正方形/長方形 135"/>
              <p:cNvSpPr/>
              <p:nvPr/>
            </p:nvSpPr>
            <p:spPr>
              <a:xfrm>
                <a:off x="9687789" y="6394519"/>
                <a:ext cx="4726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ja-JP" sz="1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ja-JP" altLang="en-US" sz="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1000" dirty="0"/>
              </a:p>
            </p:txBody>
          </p:sp>
        </mc:Choice>
        <mc:Fallback xmlns="">
          <p:sp>
            <p:nvSpPr>
              <p:cNvPr id="136" name="正方形/長方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789" y="6394519"/>
                <a:ext cx="472694" cy="246221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正方形/長方形 19"/>
          <p:cNvSpPr/>
          <p:nvPr/>
        </p:nvSpPr>
        <p:spPr>
          <a:xfrm>
            <a:off x="5512860" y="10794351"/>
            <a:ext cx="2210653" cy="1874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矢印コネクタ 128"/>
          <p:cNvCxnSpPr>
            <a:cxnSpLocks/>
          </p:cNvCxnSpPr>
          <p:nvPr/>
        </p:nvCxnSpPr>
        <p:spPr>
          <a:xfrm rot="18000000">
            <a:off x="9959945" y="6736475"/>
            <a:ext cx="595686" cy="9600"/>
          </a:xfrm>
          <a:prstGeom prst="straightConnector1">
            <a:avLst/>
          </a:prstGeom>
          <a:ln w="57150">
            <a:solidFill>
              <a:srgbClr val="00B050">
                <a:alpha val="60000"/>
              </a:srgbClr>
            </a:solidFill>
            <a:prstDash val="soli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グループ化 136"/>
          <p:cNvGrpSpPr/>
          <p:nvPr/>
        </p:nvGrpSpPr>
        <p:grpSpPr>
          <a:xfrm rot="18000000">
            <a:off x="9695449" y="6285963"/>
            <a:ext cx="604472" cy="605210"/>
            <a:chOff x="10087609" y="4225438"/>
            <a:chExt cx="604472" cy="605210"/>
          </a:xfrm>
        </p:grpSpPr>
        <p:cxnSp>
          <p:nvCxnSpPr>
            <p:cNvPr id="138" name="直線矢印コネクタ 137"/>
            <p:cNvCxnSpPr>
              <a:cxnSpLocks/>
            </p:cNvCxnSpPr>
            <p:nvPr/>
          </p:nvCxnSpPr>
          <p:spPr>
            <a:xfrm flipV="1">
              <a:off x="10087609" y="4225438"/>
              <a:ext cx="8792" cy="603008"/>
            </a:xfrm>
            <a:prstGeom prst="straightConnector1">
              <a:avLst/>
            </a:prstGeom>
            <a:ln w="25400">
              <a:solidFill>
                <a:srgbClr val="CC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/>
            <p:cNvCxnSpPr>
              <a:cxnSpLocks/>
            </p:cNvCxnSpPr>
            <p:nvPr/>
          </p:nvCxnSpPr>
          <p:spPr>
            <a:xfrm>
              <a:off x="10096395" y="4821048"/>
              <a:ext cx="595686" cy="9600"/>
            </a:xfrm>
            <a:prstGeom prst="straightConnector1">
              <a:avLst/>
            </a:prstGeom>
            <a:ln w="25400">
              <a:solidFill>
                <a:srgbClr val="CC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テキスト ボックス 139"/>
              <p:cNvSpPr txBox="1"/>
              <p:nvPr/>
            </p:nvSpPr>
            <p:spPr>
              <a:xfrm>
                <a:off x="8737583" y="6407653"/>
                <a:ext cx="827471" cy="256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ja-JP" sz="1000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40" name="テキスト ボックス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583" y="6407653"/>
                <a:ext cx="827471" cy="256930"/>
              </a:xfrm>
              <a:prstGeom prst="rect">
                <a:avLst/>
              </a:prstGeom>
              <a:blipFill rotWithShape="0">
                <a:blip r:embed="rId35"/>
                <a:stretch>
                  <a:fillRect l="-1471" t="-238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/>
              <p:cNvSpPr txBox="1"/>
              <p:nvPr/>
            </p:nvSpPr>
            <p:spPr>
              <a:xfrm>
                <a:off x="10151341" y="6164275"/>
                <a:ext cx="723018" cy="257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41" name="テキスト ボックス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41" y="6164275"/>
                <a:ext cx="723018" cy="257956"/>
              </a:xfrm>
              <a:prstGeom prst="rect">
                <a:avLst/>
              </a:prstGeom>
              <a:blipFill rotWithShape="0">
                <a:blip r:embed="rId36"/>
                <a:stretch>
                  <a:fillRect l="-1681" t="-2326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テキスト ボックス 141"/>
              <p:cNvSpPr txBox="1"/>
              <p:nvPr/>
            </p:nvSpPr>
            <p:spPr>
              <a:xfrm>
                <a:off x="10963771" y="6217384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2" name="テキスト ボックス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771" y="6217384"/>
                <a:ext cx="667042" cy="153888"/>
              </a:xfrm>
              <a:prstGeom prst="rect">
                <a:avLst/>
              </a:prstGeom>
              <a:blipFill rotWithShape="0">
                <a:blip r:embed="rId26"/>
                <a:stretch>
                  <a:fillRect l="-6422" t="-8000" r="-1835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矢印コネクタ 142"/>
          <p:cNvCxnSpPr/>
          <p:nvPr/>
        </p:nvCxnSpPr>
        <p:spPr>
          <a:xfrm>
            <a:off x="11113047" y="6378096"/>
            <a:ext cx="0" cy="131421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/>
              <p:cNvSpPr txBox="1"/>
              <p:nvPr/>
            </p:nvSpPr>
            <p:spPr>
              <a:xfrm>
                <a:off x="11754302" y="7300760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4302" y="7300760"/>
                <a:ext cx="732765" cy="153888"/>
              </a:xfrm>
              <a:prstGeom prst="rect">
                <a:avLst/>
              </a:prstGeom>
              <a:blipFill rotWithShape="0">
                <a:blip r:embed="rId37"/>
                <a:stretch>
                  <a:fillRect l="-4167" t="-8000" r="-833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矢印コネクタ 144"/>
          <p:cNvCxnSpPr/>
          <p:nvPr/>
        </p:nvCxnSpPr>
        <p:spPr>
          <a:xfrm flipV="1">
            <a:off x="12115119" y="7166041"/>
            <a:ext cx="0" cy="131421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/>
              <p:cNvSpPr txBox="1"/>
              <p:nvPr/>
            </p:nvSpPr>
            <p:spPr>
              <a:xfrm>
                <a:off x="1735941" y="5883611"/>
                <a:ext cx="56759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0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41" y="5883611"/>
                <a:ext cx="567591" cy="153888"/>
              </a:xfrm>
              <a:prstGeom prst="rect">
                <a:avLst/>
              </a:prstGeom>
              <a:blipFill rotWithShape="0">
                <a:blip r:embed="rId38"/>
                <a:stretch>
                  <a:fillRect l="-3226" r="-1075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2554312" y="5808205"/>
                <a:ext cx="3160609" cy="288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1000" i="1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000" b="1" i="1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ja-JP" sz="1000" b="0" i="1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sz="1000" i="1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000" b="1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ja-JP" sz="1000" b="0" i="1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ja-JP" sz="1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00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12" y="5808205"/>
                <a:ext cx="3160609" cy="288028"/>
              </a:xfrm>
              <a:prstGeom prst="rect">
                <a:avLst/>
              </a:prstGeom>
              <a:blipFill rotWithShape="0">
                <a:blip r:embed="rId39"/>
                <a:stretch>
                  <a:fillRect l="-386"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テキスト ボックス 147"/>
              <p:cNvSpPr txBox="1"/>
              <p:nvPr/>
            </p:nvSpPr>
            <p:spPr>
              <a:xfrm>
                <a:off x="2446953" y="6523831"/>
                <a:ext cx="2701886" cy="257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000" b="1" dirty="0" smtClean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altLang="ja-JP" sz="1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1000" b="0" i="1" smtClean="0">
                        <a:solidFill>
                          <a:srgbClr val="FF7C8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sz="1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kumimoji="1" lang="en-US" altLang="ja-JP" sz="1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sz="1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co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kumimoji="1" lang="ja-JP" altLang="en-US" sz="1000" dirty="0"/>
              </a:p>
            </p:txBody>
          </p:sp>
        </mc:Choice>
        <mc:Fallback xmlns="">
          <p:sp>
            <p:nvSpPr>
              <p:cNvPr id="148" name="テキスト ボックス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53" y="6523831"/>
                <a:ext cx="2701886" cy="257956"/>
              </a:xfrm>
              <a:prstGeom prst="rect">
                <a:avLst/>
              </a:prstGeom>
              <a:blipFill rotWithShape="0">
                <a:blip r:embed="rId40"/>
                <a:stretch>
                  <a:fillRect t="-238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テキスト ボックス 148"/>
              <p:cNvSpPr txBox="1"/>
              <p:nvPr/>
            </p:nvSpPr>
            <p:spPr>
              <a:xfrm>
                <a:off x="2461242" y="7134842"/>
                <a:ext cx="2701886" cy="257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000" b="1" dirty="0" smtClean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ja-JP" sz="1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1000" b="0" i="1" smtClean="0">
                        <a:solidFill>
                          <a:srgbClr val="FF7C8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ja-JP" sz="1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ja-JP" sz="1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altLang="ja-JP" sz="1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ja-JP" altLang="en-US" sz="1000" dirty="0"/>
              </a:p>
            </p:txBody>
          </p:sp>
        </mc:Choice>
        <mc:Fallback xmlns="">
          <p:sp>
            <p:nvSpPr>
              <p:cNvPr id="149" name="テキスト ボックス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242" y="7134842"/>
                <a:ext cx="2701886" cy="257956"/>
              </a:xfrm>
              <a:prstGeom prst="rect">
                <a:avLst/>
              </a:prstGeom>
              <a:blipFill rotWithShape="0">
                <a:blip r:embed="rId41"/>
                <a:stretch>
                  <a:fillRect l="-226" t="-2326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/>
              <p:cNvSpPr txBox="1"/>
              <p:nvPr/>
            </p:nvSpPr>
            <p:spPr>
              <a:xfrm>
                <a:off x="2806990" y="6263149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0" name="テキスト ボックス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990" y="6263149"/>
                <a:ext cx="667042" cy="153888"/>
              </a:xfrm>
              <a:prstGeom prst="rect">
                <a:avLst/>
              </a:prstGeom>
              <a:blipFill rotWithShape="0">
                <a:blip r:embed="rId42"/>
                <a:stretch>
                  <a:fillRect l="-5455" t="-7692" r="-909" b="-1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直線矢印コネクタ 150"/>
          <p:cNvCxnSpPr/>
          <p:nvPr/>
        </p:nvCxnSpPr>
        <p:spPr>
          <a:xfrm>
            <a:off x="2965792" y="6433451"/>
            <a:ext cx="0" cy="16200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テキスト ボックス 151"/>
              <p:cNvSpPr txBox="1"/>
              <p:nvPr/>
            </p:nvSpPr>
            <p:spPr>
              <a:xfrm>
                <a:off x="1989416" y="6263149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52" name="テキスト ボックス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416" y="6263149"/>
                <a:ext cx="732765" cy="153888"/>
              </a:xfrm>
              <a:prstGeom prst="rect">
                <a:avLst/>
              </a:prstGeom>
              <a:blipFill rotWithShape="0">
                <a:blip r:embed="rId43"/>
                <a:stretch>
                  <a:fillRect l="-4132" t="-7692" b="-1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直線矢印コネクタ 153"/>
          <p:cNvCxnSpPr/>
          <p:nvPr/>
        </p:nvCxnSpPr>
        <p:spPr>
          <a:xfrm>
            <a:off x="2537166" y="6433451"/>
            <a:ext cx="0" cy="162000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テキスト ボックス 154"/>
              <p:cNvSpPr txBox="1"/>
              <p:nvPr/>
            </p:nvSpPr>
            <p:spPr>
              <a:xfrm>
                <a:off x="3566239" y="6263149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5" name="テキスト ボックス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239" y="6263149"/>
                <a:ext cx="667042" cy="153888"/>
              </a:xfrm>
              <a:prstGeom prst="rect">
                <a:avLst/>
              </a:prstGeom>
              <a:blipFill rotWithShape="0">
                <a:blip r:embed="rId42"/>
                <a:stretch>
                  <a:fillRect l="-5505" t="-7692" r="-1835" b="-1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矢印コネクタ 155"/>
          <p:cNvCxnSpPr/>
          <p:nvPr/>
        </p:nvCxnSpPr>
        <p:spPr>
          <a:xfrm>
            <a:off x="4134617" y="6433452"/>
            <a:ext cx="0" cy="89763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テキスト ボックス 156"/>
              <p:cNvSpPr txBox="1"/>
              <p:nvPr/>
            </p:nvSpPr>
            <p:spPr>
              <a:xfrm>
                <a:off x="4336613" y="6263149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57" name="テキスト ボックス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13" y="6263149"/>
                <a:ext cx="732765" cy="153888"/>
              </a:xfrm>
              <a:prstGeom prst="rect">
                <a:avLst/>
              </a:prstGeom>
              <a:blipFill rotWithShape="0">
                <a:blip r:embed="rId43"/>
                <a:stretch>
                  <a:fillRect l="-4132" t="-7692" b="-1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矢印コネクタ 157"/>
          <p:cNvCxnSpPr/>
          <p:nvPr/>
        </p:nvCxnSpPr>
        <p:spPr>
          <a:xfrm>
            <a:off x="4561229" y="6433452"/>
            <a:ext cx="0" cy="89763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テキスト ボックス 158"/>
              <p:cNvSpPr txBox="1"/>
              <p:nvPr/>
            </p:nvSpPr>
            <p:spPr>
              <a:xfrm>
                <a:off x="2806990" y="6858000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9" name="テキスト ボックス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990" y="6858000"/>
                <a:ext cx="667042" cy="153888"/>
              </a:xfrm>
              <a:prstGeom prst="rect">
                <a:avLst/>
              </a:prstGeom>
              <a:blipFill rotWithShape="0">
                <a:blip r:embed="rId27"/>
                <a:stretch>
                  <a:fillRect l="-5455" t="-8000" r="-909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直線矢印コネクタ 159"/>
          <p:cNvCxnSpPr/>
          <p:nvPr/>
        </p:nvCxnSpPr>
        <p:spPr>
          <a:xfrm>
            <a:off x="2927688" y="7028302"/>
            <a:ext cx="0" cy="162000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テキスト ボックス 160"/>
              <p:cNvSpPr txBox="1"/>
              <p:nvPr/>
            </p:nvSpPr>
            <p:spPr>
              <a:xfrm>
                <a:off x="1989416" y="6858000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1" name="テキスト ボックス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416" y="6858000"/>
                <a:ext cx="732765" cy="153888"/>
              </a:xfrm>
              <a:prstGeom prst="rect">
                <a:avLst/>
              </a:prstGeom>
              <a:blipFill rotWithShape="0">
                <a:blip r:embed="rId37"/>
                <a:stretch>
                  <a:fillRect l="-4132" t="-8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矢印コネクタ 161"/>
          <p:cNvCxnSpPr/>
          <p:nvPr/>
        </p:nvCxnSpPr>
        <p:spPr>
          <a:xfrm>
            <a:off x="2537166" y="7028302"/>
            <a:ext cx="0" cy="162000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/>
              <p:cNvSpPr txBox="1"/>
              <p:nvPr/>
            </p:nvSpPr>
            <p:spPr>
              <a:xfrm>
                <a:off x="3566239" y="6858000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3" name="テキスト ボックス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239" y="6858000"/>
                <a:ext cx="667042" cy="153888"/>
              </a:xfrm>
              <a:prstGeom prst="rect">
                <a:avLst/>
              </a:prstGeom>
              <a:blipFill rotWithShape="0">
                <a:blip r:embed="rId27"/>
                <a:stretch>
                  <a:fillRect l="-5505" t="-8000" r="-1835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直線矢印コネクタ 163"/>
          <p:cNvCxnSpPr/>
          <p:nvPr/>
        </p:nvCxnSpPr>
        <p:spPr>
          <a:xfrm>
            <a:off x="4163195" y="7028303"/>
            <a:ext cx="0" cy="89763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テキスト ボックス 164"/>
              <p:cNvSpPr txBox="1"/>
              <p:nvPr/>
            </p:nvSpPr>
            <p:spPr>
              <a:xfrm>
                <a:off x="4336613" y="6858000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5" name="テキスト ボックス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13" y="6858000"/>
                <a:ext cx="732765" cy="153888"/>
              </a:xfrm>
              <a:prstGeom prst="rect">
                <a:avLst/>
              </a:prstGeom>
              <a:blipFill rotWithShape="0">
                <a:blip r:embed="rId37"/>
                <a:stretch>
                  <a:fillRect l="-4132" t="-8000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直線矢印コネクタ 165"/>
          <p:cNvCxnSpPr/>
          <p:nvPr/>
        </p:nvCxnSpPr>
        <p:spPr>
          <a:xfrm>
            <a:off x="4608857" y="7028303"/>
            <a:ext cx="0" cy="89763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テキスト ボックス 166"/>
              <p:cNvSpPr txBox="1"/>
              <p:nvPr/>
            </p:nvSpPr>
            <p:spPr>
              <a:xfrm>
                <a:off x="1749127" y="7621177"/>
                <a:ext cx="6947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0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ja-JP" sz="10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ja-JP" sz="10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ja-JP" altLang="en-US" sz="1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7" name="テキスト ボックス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27" y="7621177"/>
                <a:ext cx="694742" cy="153888"/>
              </a:xfrm>
              <a:prstGeom prst="rect">
                <a:avLst/>
              </a:prstGeom>
              <a:blipFill rotWithShape="0">
                <a:blip r:embed="rId44"/>
                <a:stretch>
                  <a:fillRect l="-2632" r="-1754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テキスト ボックス 167"/>
              <p:cNvSpPr txBox="1"/>
              <p:nvPr/>
            </p:nvSpPr>
            <p:spPr>
              <a:xfrm>
                <a:off x="2554312" y="7578514"/>
                <a:ext cx="2013564" cy="257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00" b="1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00" b="1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ja-JP" sz="1000" i="1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/>
              </a:p>
            </p:txBody>
          </p:sp>
        </mc:Choice>
        <mc:Fallback xmlns="">
          <p:sp>
            <p:nvSpPr>
              <p:cNvPr id="168" name="テキスト ボックス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12" y="7578514"/>
                <a:ext cx="2013564" cy="257956"/>
              </a:xfrm>
              <a:prstGeom prst="rect">
                <a:avLst/>
              </a:prstGeom>
              <a:blipFill rotWithShape="0">
                <a:blip r:embed="rId45"/>
                <a:stretch>
                  <a:fillRect l="-909" t="-2326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35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39501" y="-5302"/>
            <a:ext cx="3215187" cy="440800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線形変換と基底変換</a:t>
            </a:r>
            <a:endParaRPr kumimoji="1" lang="ja-JP" altLang="en-US" sz="2400" dirty="0"/>
          </a:p>
        </p:txBody>
      </p:sp>
      <p:grpSp>
        <p:nvGrpSpPr>
          <p:cNvPr id="32" name="グループ化 31"/>
          <p:cNvGrpSpPr/>
          <p:nvPr/>
        </p:nvGrpSpPr>
        <p:grpSpPr>
          <a:xfrm>
            <a:off x="-521046" y="741813"/>
            <a:ext cx="2670537" cy="1708974"/>
            <a:chOff x="289388" y="994348"/>
            <a:chExt cx="2670537" cy="1708974"/>
          </a:xfrm>
        </p:grpSpPr>
        <p:sp>
          <p:nvSpPr>
            <p:cNvPr id="4" name="円/楕円 3"/>
            <p:cNvSpPr/>
            <p:nvPr/>
          </p:nvSpPr>
          <p:spPr>
            <a:xfrm>
              <a:off x="981809" y="1601321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289388" y="1848836"/>
              <a:ext cx="187987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>
              <a:stCxn id="4" idx="4"/>
              <a:endCxn id="4" idx="0"/>
            </p:cNvCxnSpPr>
            <p:nvPr/>
          </p:nvCxnSpPr>
          <p:spPr>
            <a:xfrm flipV="1">
              <a:off x="1229324" y="994348"/>
              <a:ext cx="0" cy="17089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/>
            <p:cNvCxnSpPr>
              <a:cxnSpLocks/>
              <a:endCxn id="4" idx="0"/>
            </p:cNvCxnSpPr>
            <p:nvPr/>
          </p:nvCxnSpPr>
          <p:spPr>
            <a:xfrm flipV="1">
              <a:off x="1225671" y="1601321"/>
              <a:ext cx="3653" cy="250558"/>
            </a:xfrm>
            <a:prstGeom prst="straightConnector1">
              <a:avLst/>
            </a:prstGeom>
            <a:ln w="12700">
              <a:solidFill>
                <a:srgbClr val="0000FF"/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>
              <a:cxnSpLocks/>
              <a:endCxn id="4" idx="6"/>
            </p:cNvCxnSpPr>
            <p:nvPr/>
          </p:nvCxnSpPr>
          <p:spPr>
            <a:xfrm>
              <a:off x="1229322" y="1844847"/>
              <a:ext cx="247516" cy="3989"/>
            </a:xfrm>
            <a:prstGeom prst="straightConnector1">
              <a:avLst/>
            </a:prstGeom>
            <a:ln w="12700">
              <a:solidFill>
                <a:srgbClr val="0000FF"/>
              </a:solidFill>
              <a:prstDash val="sysDash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1476838" y="1844847"/>
                  <a:ext cx="16267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6838" y="1844847"/>
                  <a:ext cx="162673" cy="15388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7407" b="-16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1044949" y="1428057"/>
                  <a:ext cx="16562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10" name="テキスト ボックス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949" y="1428057"/>
                  <a:ext cx="165623" cy="15388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714" r="-3571" b="-16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/>
            <p:cNvCxnSpPr/>
            <p:nvPr/>
          </p:nvCxnSpPr>
          <p:spPr>
            <a:xfrm flipV="1">
              <a:off x="1225671" y="1343733"/>
              <a:ext cx="754489" cy="50111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2121875" y="1396718"/>
                  <a:ext cx="838050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ja-JP" sz="1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  <m:sSub>
                          <m:sSubPr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13" name="テキスト ボックス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875" y="1396718"/>
                  <a:ext cx="838050" cy="1538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449" r="-725" b="-16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コネクタ 17"/>
            <p:cNvCxnSpPr/>
            <p:nvPr/>
          </p:nvCxnSpPr>
          <p:spPr>
            <a:xfrm>
              <a:off x="1232979" y="1342957"/>
              <a:ext cx="7471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1977607" y="1343733"/>
              <a:ext cx="0" cy="508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1046776" y="1852824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テキスト ボックス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76" y="1852824"/>
                  <a:ext cx="99386" cy="153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7500" r="-31250" b="-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線矢印コネクタ 26"/>
            <p:cNvCxnSpPr>
              <a:endCxn id="4" idx="3"/>
            </p:cNvCxnSpPr>
            <p:nvPr/>
          </p:nvCxnSpPr>
          <p:spPr>
            <a:xfrm flipH="1">
              <a:off x="1054304" y="1844847"/>
              <a:ext cx="178675" cy="17900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グループ化 48"/>
          <p:cNvGrpSpPr/>
          <p:nvPr/>
        </p:nvGrpSpPr>
        <p:grpSpPr>
          <a:xfrm>
            <a:off x="2887864" y="1136996"/>
            <a:ext cx="1962127" cy="1918708"/>
            <a:chOff x="616538" y="3367897"/>
            <a:chExt cx="1962127" cy="1918708"/>
          </a:xfrm>
        </p:grpSpPr>
        <p:sp>
          <p:nvSpPr>
            <p:cNvPr id="33" name="円/楕円 32"/>
            <p:cNvSpPr/>
            <p:nvPr/>
          </p:nvSpPr>
          <p:spPr>
            <a:xfrm>
              <a:off x="892997" y="3731566"/>
              <a:ext cx="1191366" cy="119136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34" name="直線コネクタ 33"/>
            <p:cNvCxnSpPr/>
            <p:nvPr/>
          </p:nvCxnSpPr>
          <p:spPr>
            <a:xfrm>
              <a:off x="616538" y="4327250"/>
              <a:ext cx="174427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>
              <a:stCxn id="33" idx="4"/>
              <a:endCxn id="33" idx="0"/>
            </p:cNvCxnSpPr>
            <p:nvPr/>
          </p:nvCxnSpPr>
          <p:spPr>
            <a:xfrm flipV="1">
              <a:off x="1488680" y="3367897"/>
              <a:ext cx="0" cy="191870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>
              <a:cxnSpLocks/>
            </p:cNvCxnSpPr>
            <p:nvPr/>
          </p:nvCxnSpPr>
          <p:spPr>
            <a:xfrm flipV="1">
              <a:off x="1484653" y="3726803"/>
              <a:ext cx="8792" cy="603008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>
              <a:cxnSpLocks/>
            </p:cNvCxnSpPr>
            <p:nvPr/>
          </p:nvCxnSpPr>
          <p:spPr>
            <a:xfrm>
              <a:off x="1493439" y="4322413"/>
              <a:ext cx="595686" cy="96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テキスト ボックス 37"/>
                <p:cNvSpPr txBox="1"/>
                <p:nvPr/>
              </p:nvSpPr>
              <p:spPr>
                <a:xfrm>
                  <a:off x="2084363" y="4367958"/>
                  <a:ext cx="494302" cy="256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38" name="テキスト ボックス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363" y="4367958"/>
                  <a:ext cx="494302" cy="25660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704" t="-2381" b="-142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テキスト ボックス 38"/>
                <p:cNvSpPr txBox="1"/>
                <p:nvPr/>
              </p:nvSpPr>
              <p:spPr>
                <a:xfrm>
                  <a:off x="888235" y="3446802"/>
                  <a:ext cx="497252" cy="2556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39" name="テキスト ボックス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235" y="3446802"/>
                  <a:ext cx="497252" cy="25564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439" t="-2381"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テキスト ボックス 43"/>
                <p:cNvSpPr txBox="1"/>
                <p:nvPr/>
              </p:nvSpPr>
              <p:spPr>
                <a:xfrm>
                  <a:off x="1049351" y="4336849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4" name="テキスト ボックス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351" y="4336849"/>
                  <a:ext cx="99386" cy="1538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7500" r="-31250" b="-769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線矢印コネクタ 44"/>
            <p:cNvCxnSpPr>
              <a:endCxn id="33" idx="3"/>
            </p:cNvCxnSpPr>
            <p:nvPr/>
          </p:nvCxnSpPr>
          <p:spPr>
            <a:xfrm flipH="1">
              <a:off x="1067467" y="4317650"/>
              <a:ext cx="430010" cy="43081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円/楕円 50"/>
          <p:cNvSpPr/>
          <p:nvPr/>
        </p:nvSpPr>
        <p:spPr>
          <a:xfrm>
            <a:off x="5763735" y="1500665"/>
            <a:ext cx="1191366" cy="119136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p:cxnSp>
        <p:nvCxnSpPr>
          <p:cNvPr id="52" name="直線コネクタ 51"/>
          <p:cNvCxnSpPr/>
          <p:nvPr/>
        </p:nvCxnSpPr>
        <p:spPr>
          <a:xfrm>
            <a:off x="5487276" y="2096349"/>
            <a:ext cx="174427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stCxn id="51" idx="4"/>
            <a:endCxn id="51" idx="0"/>
          </p:cNvCxnSpPr>
          <p:nvPr/>
        </p:nvCxnSpPr>
        <p:spPr>
          <a:xfrm flipV="1">
            <a:off x="6359418" y="1136996"/>
            <a:ext cx="0" cy="191870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>
            <a:cxnSpLocks/>
          </p:cNvCxnSpPr>
          <p:nvPr/>
        </p:nvCxnSpPr>
        <p:spPr>
          <a:xfrm flipV="1">
            <a:off x="6355391" y="1495902"/>
            <a:ext cx="8792" cy="603008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>
            <a:cxnSpLocks/>
          </p:cNvCxnSpPr>
          <p:nvPr/>
        </p:nvCxnSpPr>
        <p:spPr>
          <a:xfrm>
            <a:off x="6364177" y="2091512"/>
            <a:ext cx="595686" cy="9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6955101" y="2137057"/>
                <a:ext cx="494302" cy="256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01" y="2137057"/>
                <a:ext cx="494302" cy="256609"/>
              </a:xfrm>
              <a:prstGeom prst="rect">
                <a:avLst/>
              </a:prstGeom>
              <a:blipFill rotWithShape="0">
                <a:blip r:embed="rId9"/>
                <a:stretch>
                  <a:fillRect l="-3704" t="-2381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5758973" y="1215901"/>
                <a:ext cx="497252" cy="255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973" y="1215901"/>
                <a:ext cx="497252" cy="255647"/>
              </a:xfrm>
              <a:prstGeom prst="rect">
                <a:avLst/>
              </a:prstGeom>
              <a:blipFill rotWithShape="0">
                <a:blip r:embed="rId10"/>
                <a:stretch>
                  <a:fillRect l="-3704" t="-238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5920089" y="2105948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089" y="2105948"/>
                <a:ext cx="99386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31250" r="-37500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矢印コネクタ 58"/>
          <p:cNvCxnSpPr>
            <a:endCxn id="51" idx="3"/>
          </p:cNvCxnSpPr>
          <p:nvPr/>
        </p:nvCxnSpPr>
        <p:spPr>
          <a:xfrm flipH="1">
            <a:off x="5938205" y="2086749"/>
            <a:ext cx="430010" cy="4308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>
            <a:cxnSpLocks/>
          </p:cNvCxnSpPr>
          <p:nvPr/>
        </p:nvCxnSpPr>
        <p:spPr>
          <a:xfrm>
            <a:off x="6361431" y="2096275"/>
            <a:ext cx="595686" cy="9600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prstDash val="soli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6941942" y="1383887"/>
                <a:ext cx="1565685" cy="705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000" b="1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1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kumimoji="1"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sz="1000" dirty="0" smtClean="0">
                  <a:solidFill>
                    <a:srgbClr val="0000FF"/>
                  </a:solidFill>
                </a:endParaRPr>
              </a:p>
              <a:p>
                <a:r>
                  <a:rPr lang="en-US" altLang="ja-JP" sz="1000" dirty="0" smtClean="0">
                    <a:solidFill>
                      <a:srgbClr val="0000FF"/>
                    </a:solidFill>
                  </a:rPr>
                  <a:t> </a:t>
                </a:r>
                <a:r>
                  <a:rPr lang="ja-JP" altLang="en-US" sz="1000" dirty="0" smtClean="0">
                    <a:solidFill>
                      <a:srgbClr val="0000FF"/>
                    </a:solidFill>
                  </a:rPr>
                  <a:t>　 </a:t>
                </a:r>
                <a14:m>
                  <m:oMath xmlns:m="http://schemas.openxmlformats.org/officeDocument/2006/math">
                    <m:r>
                      <a:rPr lang="ja-JP" altLang="en-US" sz="1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1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ja-JP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ja-JP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ja-JP" sz="1000" dirty="0" smtClean="0">
                  <a:solidFill>
                    <a:srgbClr val="0000FF"/>
                  </a:solidFill>
                </a:endParaRPr>
              </a:p>
              <a:p>
                <a:r>
                  <a:rPr lang="ja-JP" altLang="en-US" sz="1000" dirty="0">
                    <a:solidFill>
                      <a:srgbClr val="0000FF"/>
                    </a:solidFill>
                  </a:rPr>
                  <a:t>　 </a:t>
                </a:r>
                <a14:m>
                  <m:oMath xmlns:m="http://schemas.openxmlformats.org/officeDocument/2006/math">
                    <m:r>
                      <a:rPr lang="ja-JP" altLang="en-US" sz="1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　　</m:t>
                    </m:r>
                    <m:r>
                      <a:rPr lang="en-US" altLang="ja-JP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ja-JP" sz="1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42" y="1383887"/>
                <a:ext cx="1565685" cy="705065"/>
              </a:xfrm>
              <a:prstGeom prst="rect">
                <a:avLst/>
              </a:prstGeom>
              <a:blipFill rotWithShape="0">
                <a:blip r:embed="rId12"/>
                <a:stretch>
                  <a:fillRect l="-389" t="-862" b="-34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219494" y="704568"/>
                <a:ext cx="1153136" cy="257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10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10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000" b="0" i="1" smtClea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ja-JP" sz="1000" b="0" i="1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ja-JP" sz="1000" b="0" i="0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sz="1000" b="0" i="0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kumimoji="1" lang="ja-JP" altLang="en-US" sz="1000" b="0" i="1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ja-JP" sz="1000" b="0" i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FF33CC"/>
                  </a:solidFill>
                </a:endParaRPr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494" y="704568"/>
                <a:ext cx="1153136" cy="257956"/>
              </a:xfrm>
              <a:prstGeom prst="rect">
                <a:avLst/>
              </a:prstGeom>
              <a:blipFill rotWithShape="0">
                <a:blip r:embed="rId13"/>
                <a:stretch>
                  <a:fillRect l="-2105" t="-2381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グループ化 23"/>
          <p:cNvGrpSpPr/>
          <p:nvPr/>
        </p:nvGrpSpPr>
        <p:grpSpPr>
          <a:xfrm>
            <a:off x="9096759" y="1136996"/>
            <a:ext cx="3023926" cy="1918708"/>
            <a:chOff x="6390610" y="3492734"/>
            <a:chExt cx="3023926" cy="1918708"/>
          </a:xfrm>
        </p:grpSpPr>
        <p:sp>
          <p:nvSpPr>
            <p:cNvPr id="41" name="円/楕円 40"/>
            <p:cNvSpPr/>
            <p:nvPr/>
          </p:nvSpPr>
          <p:spPr>
            <a:xfrm>
              <a:off x="6667069" y="3856403"/>
              <a:ext cx="1191366" cy="119136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cxnSp>
          <p:nvCxnSpPr>
            <p:cNvPr id="42" name="直線コネクタ 41"/>
            <p:cNvCxnSpPr/>
            <p:nvPr/>
          </p:nvCxnSpPr>
          <p:spPr>
            <a:xfrm>
              <a:off x="6390610" y="4452087"/>
              <a:ext cx="174427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>
              <a:stCxn id="41" idx="4"/>
              <a:endCxn id="41" idx="0"/>
            </p:cNvCxnSpPr>
            <p:nvPr/>
          </p:nvCxnSpPr>
          <p:spPr>
            <a:xfrm flipV="1">
              <a:off x="7262752" y="3492734"/>
              <a:ext cx="0" cy="191870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>
              <a:cxnSpLocks/>
            </p:cNvCxnSpPr>
            <p:nvPr/>
          </p:nvCxnSpPr>
          <p:spPr>
            <a:xfrm flipV="1">
              <a:off x="7258725" y="3851640"/>
              <a:ext cx="8792" cy="603008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>
              <a:off x="7267511" y="4447250"/>
              <a:ext cx="595686" cy="96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7858435" y="4492795"/>
                  <a:ext cx="494301" cy="256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48" name="テキスト ボックス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435" y="4492795"/>
                  <a:ext cx="494301" cy="25660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469" t="-2381" b="-142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テキスト ボックス 59"/>
                <p:cNvSpPr txBox="1"/>
                <p:nvPr/>
              </p:nvSpPr>
              <p:spPr>
                <a:xfrm>
                  <a:off x="6662307" y="3571639"/>
                  <a:ext cx="497251" cy="2556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1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60" name="テキスト ボックス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307" y="3571639"/>
                  <a:ext cx="497251" cy="25564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704" t="-2381"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テキスト ボックス 60"/>
                <p:cNvSpPr txBox="1"/>
                <p:nvPr/>
              </p:nvSpPr>
              <p:spPr>
                <a:xfrm>
                  <a:off x="6823423" y="4461686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ja-JP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1" name="テキスト ボックス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423" y="4461686"/>
                  <a:ext cx="99386" cy="1538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9412" r="-29412" b="-769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線矢印コネクタ 63"/>
            <p:cNvCxnSpPr>
              <a:endCxn id="41" idx="3"/>
            </p:cNvCxnSpPr>
            <p:nvPr/>
          </p:nvCxnSpPr>
          <p:spPr>
            <a:xfrm flipH="1">
              <a:off x="6841539" y="4442487"/>
              <a:ext cx="430010" cy="43081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/>
            <p:cNvCxnSpPr>
              <a:cxnSpLocks/>
            </p:cNvCxnSpPr>
            <p:nvPr/>
          </p:nvCxnSpPr>
          <p:spPr>
            <a:xfrm rot="-3600000">
              <a:off x="7131061" y="4191710"/>
              <a:ext cx="595686" cy="9600"/>
            </a:xfrm>
            <a:prstGeom prst="straightConnector1">
              <a:avLst/>
            </a:prstGeom>
            <a:ln w="57150">
              <a:solidFill>
                <a:srgbClr val="00B050">
                  <a:alpha val="60000"/>
                </a:srgbClr>
              </a:solidFill>
              <a:prstDash val="soli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テキスト ボックス 65"/>
                <p:cNvSpPr txBox="1"/>
                <p:nvPr/>
              </p:nvSpPr>
              <p:spPr>
                <a:xfrm>
                  <a:off x="7608144" y="3639775"/>
                  <a:ext cx="1806392" cy="5159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ja-JP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1000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ja-JP" sz="1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kumimoji="1" lang="en-US" altLang="ja-JP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ja-JP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ja-JP" sz="10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ja-JP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US" altLang="ja-JP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altLang="ja-JP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1000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ja-JP" sz="1000" i="1" dirty="0" smtClean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ja-JP" altLang="en-US" sz="1000" b="0" dirty="0" smtClean="0">
                      <a:solidFill>
                        <a:schemeClr val="tx1"/>
                      </a:solidFill>
                    </a:rPr>
                    <a:t>　　</a:t>
                  </a:r>
                  <a14:m>
                    <m:oMath xmlns:m="http://schemas.openxmlformats.org/officeDocument/2006/math">
                      <m:r>
                        <a:rPr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endParaRPr kumimoji="1" lang="ja-JP" alt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66" name="テキスト ボックス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8144" y="3639775"/>
                  <a:ext cx="1806392" cy="5159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1190" b="-7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円弧 10"/>
            <p:cNvSpPr/>
            <p:nvPr/>
          </p:nvSpPr>
          <p:spPr>
            <a:xfrm>
              <a:off x="7089913" y="4272100"/>
              <a:ext cx="346422" cy="346422"/>
            </a:xfrm>
            <a:prstGeom prst="arc">
              <a:avLst>
                <a:gd name="adj1" fmla="val 18826458"/>
                <a:gd name="adj2" fmla="val 0"/>
              </a:avLst>
            </a:prstGeom>
            <a:ln>
              <a:solidFill>
                <a:srgbClr val="FF33CC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正方形/長方形 13"/>
                <p:cNvSpPr/>
                <p:nvPr/>
              </p:nvSpPr>
              <p:spPr>
                <a:xfrm>
                  <a:off x="7349840" y="4235750"/>
                  <a:ext cx="289438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ja-JP" altLang="en-US" sz="10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ja-JP" altLang="en-US" sz="1000" dirty="0"/>
                </a:p>
              </p:txBody>
            </p:sp>
          </mc:Choice>
          <mc:Fallback>
            <p:sp>
              <p:nvSpPr>
                <p:cNvPr id="14" name="正方形/長方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840" y="4235750"/>
                  <a:ext cx="289438" cy="2462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コネクタ 18"/>
            <p:cNvCxnSpPr/>
            <p:nvPr/>
          </p:nvCxnSpPr>
          <p:spPr>
            <a:xfrm>
              <a:off x="7578808" y="3948250"/>
              <a:ext cx="0" cy="504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271155" y="3951425"/>
              <a:ext cx="295815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正方形/長方形 22"/>
                <p:cNvSpPr/>
                <p:nvPr/>
              </p:nvSpPr>
              <p:spPr>
                <a:xfrm>
                  <a:off x="7349840" y="4415594"/>
                  <a:ext cx="488724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  <m:brk m:alnAt="7"/>
                              </m:rPr>
                              <a:rPr lang="en-US" altLang="ja-JP" sz="1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sty m:val="p"/>
                              </m:rPr>
                              <a:rPr lang="en-US" altLang="ja-JP" sz="1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os</m:t>
                            </m:r>
                          </m:fName>
                          <m:e>
                            <m:r>
                              <a:rPr lang="ja-JP" altLang="en-US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ja-JP" altLang="en-US" sz="1000" dirty="0"/>
                </a:p>
              </p:txBody>
            </p:sp>
          </mc:Choice>
          <mc:Fallback>
            <p:sp>
              <p:nvSpPr>
                <p:cNvPr id="23" name="正方形/長方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840" y="4415594"/>
                  <a:ext cx="488724" cy="2462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正方形/長方形 66"/>
                <p:cNvSpPr/>
                <p:nvPr/>
              </p:nvSpPr>
              <p:spPr>
                <a:xfrm>
                  <a:off x="6858905" y="3849754"/>
                  <a:ext cx="472694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ja-JP" sz="1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ja-JP" sz="10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ja-JP" sz="10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fName>
                          <m:e>
                            <m:r>
                              <a:rPr lang="ja-JP" altLang="en-US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ja-JP" altLang="en-US" sz="1000" dirty="0"/>
                </a:p>
              </p:txBody>
            </p:sp>
          </mc:Choice>
          <mc:Fallback>
            <p:sp>
              <p:nvSpPr>
                <p:cNvPr id="67" name="正方形/長方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905" y="3849754"/>
                  <a:ext cx="472694" cy="2462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テキスト ボックス 67"/>
          <p:cNvSpPr txBox="1"/>
          <p:nvPr/>
        </p:nvSpPr>
        <p:spPr>
          <a:xfrm>
            <a:off x="2887864" y="480069"/>
            <a:ext cx="121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線形変換</a:t>
            </a:r>
            <a:endParaRPr kumimoji="1" lang="ja-JP" altLang="en-US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681666" y="3257850"/>
            <a:ext cx="1217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基底</a:t>
            </a:r>
            <a:r>
              <a:rPr lang="ja-JP" altLang="en-US" dirty="0" smtClean="0"/>
              <a:t>変換</a:t>
            </a:r>
            <a:endParaRPr kumimoji="1" lang="ja-JP" altLang="en-US" dirty="0"/>
          </a:p>
        </p:txBody>
      </p:sp>
      <p:sp>
        <p:nvSpPr>
          <p:cNvPr id="71" name="円/楕円 70"/>
          <p:cNvSpPr/>
          <p:nvPr/>
        </p:nvSpPr>
        <p:spPr>
          <a:xfrm>
            <a:off x="958125" y="4167355"/>
            <a:ext cx="1191366" cy="119136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p:cxnSp>
        <p:nvCxnSpPr>
          <p:cNvPr id="72" name="直線コネクタ 71"/>
          <p:cNvCxnSpPr/>
          <p:nvPr/>
        </p:nvCxnSpPr>
        <p:spPr>
          <a:xfrm>
            <a:off x="681666" y="4763039"/>
            <a:ext cx="174427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71" idx="4"/>
            <a:endCxn id="71" idx="0"/>
          </p:cNvCxnSpPr>
          <p:nvPr/>
        </p:nvCxnSpPr>
        <p:spPr>
          <a:xfrm flipV="1">
            <a:off x="1553808" y="3803686"/>
            <a:ext cx="0" cy="191870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 rot="20646152">
            <a:off x="1470227" y="4094422"/>
            <a:ext cx="604472" cy="605210"/>
            <a:chOff x="3755979" y="4215915"/>
            <a:chExt cx="604472" cy="605210"/>
          </a:xfrm>
        </p:grpSpPr>
        <p:cxnSp>
          <p:nvCxnSpPr>
            <p:cNvPr id="74" name="直線矢印コネクタ 73"/>
            <p:cNvCxnSpPr>
              <a:cxnSpLocks/>
            </p:cNvCxnSpPr>
            <p:nvPr/>
          </p:nvCxnSpPr>
          <p:spPr>
            <a:xfrm flipV="1">
              <a:off x="3755979" y="4215915"/>
              <a:ext cx="8792" cy="603008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>
              <a:cxnSpLocks/>
            </p:cNvCxnSpPr>
            <p:nvPr/>
          </p:nvCxnSpPr>
          <p:spPr>
            <a:xfrm>
              <a:off x="3764765" y="4811525"/>
              <a:ext cx="595686" cy="9600"/>
            </a:xfrm>
            <a:prstGeom prst="straightConnector1">
              <a:avLst/>
            </a:prstGeom>
            <a:ln w="25400">
              <a:solidFill>
                <a:srgbClr val="00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テキスト ボックス 75"/>
              <p:cNvSpPr txBox="1"/>
              <p:nvPr/>
            </p:nvSpPr>
            <p:spPr>
              <a:xfrm>
                <a:off x="2239577" y="4414172"/>
                <a:ext cx="712375" cy="259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6" name="テキスト ボックス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77" y="4414172"/>
                <a:ext cx="712375" cy="259238"/>
              </a:xfrm>
              <a:prstGeom prst="rect">
                <a:avLst/>
              </a:prstGeom>
              <a:blipFill rotWithShape="0">
                <a:blip r:embed="rId20"/>
                <a:stretch>
                  <a:fillRect l="-1709" t="-2326" b="-16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テキスト ボックス 76"/>
              <p:cNvSpPr txBox="1"/>
              <p:nvPr/>
            </p:nvSpPr>
            <p:spPr>
              <a:xfrm>
                <a:off x="513305" y="3878766"/>
                <a:ext cx="820416" cy="28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ja-JP" altLang="en-US" sz="10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7" name="テキスト ボックス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5" y="3878766"/>
                <a:ext cx="820416" cy="280590"/>
              </a:xfrm>
              <a:prstGeom prst="rect">
                <a:avLst/>
              </a:prstGeom>
              <a:blipFill rotWithShape="0">
                <a:blip r:embed="rId21"/>
                <a:stretch>
                  <a:fillRect l="-1481" t="-4348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テキスト ボックス 77"/>
              <p:cNvSpPr txBox="1"/>
              <p:nvPr/>
            </p:nvSpPr>
            <p:spPr>
              <a:xfrm>
                <a:off x="1114479" y="4772638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テキスト ボックス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79" y="4772638"/>
                <a:ext cx="99386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7500" r="-31250" b="-8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線矢印コネクタ 78"/>
          <p:cNvCxnSpPr>
            <a:endCxn id="71" idx="3"/>
          </p:cNvCxnSpPr>
          <p:nvPr/>
        </p:nvCxnSpPr>
        <p:spPr>
          <a:xfrm flipH="1">
            <a:off x="1132595" y="4753439"/>
            <a:ext cx="430010" cy="4308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円/楕円 80"/>
          <p:cNvSpPr/>
          <p:nvPr/>
        </p:nvSpPr>
        <p:spPr>
          <a:xfrm>
            <a:off x="3565747" y="4192692"/>
            <a:ext cx="1191366" cy="119136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p:cxnSp>
        <p:nvCxnSpPr>
          <p:cNvPr id="82" name="直線コネクタ 81"/>
          <p:cNvCxnSpPr/>
          <p:nvPr/>
        </p:nvCxnSpPr>
        <p:spPr>
          <a:xfrm>
            <a:off x="3289288" y="4788376"/>
            <a:ext cx="174427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>
            <a:stCxn id="81" idx="4"/>
            <a:endCxn id="81" idx="0"/>
          </p:cNvCxnSpPr>
          <p:nvPr/>
        </p:nvCxnSpPr>
        <p:spPr>
          <a:xfrm flipV="1">
            <a:off x="4161430" y="3829023"/>
            <a:ext cx="0" cy="191870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>
            <a:cxnSpLocks/>
          </p:cNvCxnSpPr>
          <p:nvPr/>
        </p:nvCxnSpPr>
        <p:spPr>
          <a:xfrm flipV="1">
            <a:off x="4157403" y="4187929"/>
            <a:ext cx="8792" cy="60300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>
            <a:cxnSpLocks/>
          </p:cNvCxnSpPr>
          <p:nvPr/>
        </p:nvCxnSpPr>
        <p:spPr>
          <a:xfrm>
            <a:off x="4166189" y="4783539"/>
            <a:ext cx="595686" cy="960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テキスト ボックス 85"/>
              <p:cNvSpPr txBox="1"/>
              <p:nvPr/>
            </p:nvSpPr>
            <p:spPr>
              <a:xfrm>
                <a:off x="4757113" y="4829084"/>
                <a:ext cx="491096" cy="256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テキスト ボックス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13" y="4829084"/>
                <a:ext cx="491096" cy="256609"/>
              </a:xfrm>
              <a:prstGeom prst="rect">
                <a:avLst/>
              </a:prstGeom>
              <a:blipFill rotWithShape="0">
                <a:blip r:embed="rId22"/>
                <a:stretch>
                  <a:fillRect l="-2469" t="-238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テキスト ボックス 86"/>
              <p:cNvSpPr txBox="1"/>
              <p:nvPr/>
            </p:nvSpPr>
            <p:spPr>
              <a:xfrm>
                <a:off x="3560985" y="3907928"/>
                <a:ext cx="494046" cy="255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7" name="テキスト ボックス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985" y="3907928"/>
                <a:ext cx="494046" cy="255647"/>
              </a:xfrm>
              <a:prstGeom prst="rect">
                <a:avLst/>
              </a:prstGeom>
              <a:blipFill rotWithShape="0">
                <a:blip r:embed="rId23"/>
                <a:stretch>
                  <a:fillRect l="-2469" t="-238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テキスト ボックス 87"/>
              <p:cNvSpPr txBox="1"/>
              <p:nvPr/>
            </p:nvSpPr>
            <p:spPr>
              <a:xfrm>
                <a:off x="3722101" y="4797975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テキスト ボックス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01" y="4797975"/>
                <a:ext cx="99386" cy="153888"/>
              </a:xfrm>
              <a:prstGeom prst="rect">
                <a:avLst/>
              </a:prstGeom>
              <a:blipFill rotWithShape="0">
                <a:blip r:embed="rId8"/>
                <a:stretch>
                  <a:fillRect l="-37500" r="-31250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矢印コネクタ 88"/>
          <p:cNvCxnSpPr>
            <a:endCxn id="81" idx="3"/>
          </p:cNvCxnSpPr>
          <p:nvPr/>
        </p:nvCxnSpPr>
        <p:spPr>
          <a:xfrm flipH="1">
            <a:off x="3740217" y="4778776"/>
            <a:ext cx="430010" cy="4308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テキスト ボックス 104"/>
              <p:cNvSpPr txBox="1"/>
              <p:nvPr/>
            </p:nvSpPr>
            <p:spPr>
              <a:xfrm>
                <a:off x="7001848" y="1078106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5" name="テキスト ボックス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848" y="1078106"/>
                <a:ext cx="667042" cy="153888"/>
              </a:xfrm>
              <a:prstGeom prst="rect">
                <a:avLst/>
              </a:prstGeom>
              <a:blipFill rotWithShape="0">
                <a:blip r:embed="rId24"/>
                <a:stretch>
                  <a:fillRect l="-6422" t="-8000" r="-1835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テキスト ボックス 105"/>
              <p:cNvSpPr txBox="1"/>
              <p:nvPr/>
            </p:nvSpPr>
            <p:spPr>
              <a:xfrm>
                <a:off x="7816023" y="2229979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6" name="テキスト ボックス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023" y="2229979"/>
                <a:ext cx="667042" cy="153888"/>
              </a:xfrm>
              <a:prstGeom prst="rect">
                <a:avLst/>
              </a:prstGeom>
              <a:blipFill rotWithShape="0">
                <a:blip r:embed="rId25"/>
                <a:stretch>
                  <a:fillRect l="-5455" t="-8000" r="-909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/>
          <p:nvPr/>
        </p:nvCxnSpPr>
        <p:spPr>
          <a:xfrm>
            <a:off x="7335369" y="1238818"/>
            <a:ext cx="0" cy="131421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 flipV="1">
            <a:off x="8149544" y="2095260"/>
            <a:ext cx="0" cy="131421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テキスト ボックス 107"/>
              <p:cNvSpPr txBox="1"/>
              <p:nvPr/>
            </p:nvSpPr>
            <p:spPr>
              <a:xfrm>
                <a:off x="2115919" y="3568120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8" name="テキスト ボックス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919" y="3568120"/>
                <a:ext cx="667042" cy="153888"/>
              </a:xfrm>
              <a:prstGeom prst="rect">
                <a:avLst/>
              </a:prstGeom>
              <a:blipFill rotWithShape="0">
                <a:blip r:embed="rId26"/>
                <a:stretch>
                  <a:fillRect l="-5455" t="-7692" r="-909" b="-1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線矢印コネクタ 109"/>
          <p:cNvCxnSpPr/>
          <p:nvPr/>
        </p:nvCxnSpPr>
        <p:spPr>
          <a:xfrm>
            <a:off x="2303390" y="3728832"/>
            <a:ext cx="0" cy="131421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円/楕円 119"/>
          <p:cNvSpPr/>
          <p:nvPr/>
        </p:nvSpPr>
        <p:spPr>
          <a:xfrm>
            <a:off x="6216567" y="4212892"/>
            <a:ext cx="1191366" cy="1191368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p:cxnSp>
        <p:nvCxnSpPr>
          <p:cNvPr id="121" name="直線コネクタ 120"/>
          <p:cNvCxnSpPr/>
          <p:nvPr/>
        </p:nvCxnSpPr>
        <p:spPr>
          <a:xfrm>
            <a:off x="5940108" y="4808576"/>
            <a:ext cx="1744277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/>
          <p:cNvCxnSpPr>
            <a:stCxn id="120" idx="4"/>
            <a:endCxn id="120" idx="0"/>
          </p:cNvCxnSpPr>
          <p:nvPr/>
        </p:nvCxnSpPr>
        <p:spPr>
          <a:xfrm flipV="1">
            <a:off x="6812250" y="3849223"/>
            <a:ext cx="0" cy="191870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テキスト ボックス 126"/>
              <p:cNvSpPr txBox="1"/>
              <p:nvPr/>
            </p:nvSpPr>
            <p:spPr>
              <a:xfrm>
                <a:off x="6372921" y="4818175"/>
                <a:ext cx="9938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7" name="テキスト ボックス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921" y="4818175"/>
                <a:ext cx="99386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29412" r="-29412" b="-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矢印コネクタ 127"/>
          <p:cNvCxnSpPr>
            <a:endCxn id="120" idx="3"/>
          </p:cNvCxnSpPr>
          <p:nvPr/>
        </p:nvCxnSpPr>
        <p:spPr>
          <a:xfrm flipH="1">
            <a:off x="6391037" y="4798976"/>
            <a:ext cx="430010" cy="4308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テキスト ボックス 129"/>
              <p:cNvSpPr txBox="1"/>
              <p:nvPr/>
            </p:nvSpPr>
            <p:spPr>
              <a:xfrm>
                <a:off x="7407679" y="4303196"/>
                <a:ext cx="2460610" cy="668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000" b="1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sz="1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altLang="ja-JP" sz="1000" i="1" dirty="0" smtClean="0">
                  <a:solidFill>
                    <a:srgbClr val="CC00FF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ja-JP" sz="1000" dirty="0" smtClean="0">
                    <a:ea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ja-JP" sz="1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ja-JP" altLang="en-US" sz="100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ja-JP" sz="1000" dirty="0" smtClean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ja-JP" sz="1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ja-JP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sz="1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1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ja-JP" sz="10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30" name="テキスト ボックス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679" y="4303196"/>
                <a:ext cx="2460610" cy="668453"/>
              </a:xfrm>
              <a:prstGeom prst="rect">
                <a:avLst/>
              </a:prstGeom>
              <a:blipFill rotWithShape="0">
                <a:blip r:embed="rId27"/>
                <a:stretch>
                  <a:fillRect l="-248" t="-909" b="-4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円弧 130"/>
          <p:cNvSpPr/>
          <p:nvPr/>
        </p:nvSpPr>
        <p:spPr>
          <a:xfrm>
            <a:off x="6639411" y="4628589"/>
            <a:ext cx="346422" cy="346422"/>
          </a:xfrm>
          <a:prstGeom prst="arc">
            <a:avLst>
              <a:gd name="adj1" fmla="val 18826458"/>
              <a:gd name="adj2" fmla="val 0"/>
            </a:avLst>
          </a:prstGeom>
          <a:ln>
            <a:solidFill>
              <a:srgbClr val="FF33CC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正方形/長方形 131"/>
              <p:cNvSpPr/>
              <p:nvPr/>
            </p:nvSpPr>
            <p:spPr>
              <a:xfrm>
                <a:off x="6899338" y="4592239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sz="1000" dirty="0"/>
              </a:p>
            </p:txBody>
          </p:sp>
        </mc:Choice>
        <mc:Fallback>
          <p:sp>
            <p:nvSpPr>
              <p:cNvPr id="132" name="正方形/長方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38" y="4592239"/>
                <a:ext cx="289438" cy="24622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直線コネクタ 132"/>
          <p:cNvCxnSpPr/>
          <p:nvPr/>
        </p:nvCxnSpPr>
        <p:spPr>
          <a:xfrm>
            <a:off x="7128306" y="4304739"/>
            <a:ext cx="0" cy="504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/>
          <p:cNvCxnSpPr/>
          <p:nvPr/>
        </p:nvCxnSpPr>
        <p:spPr>
          <a:xfrm>
            <a:off x="6820653" y="4307914"/>
            <a:ext cx="29581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正方形/長方形 134"/>
              <p:cNvSpPr/>
              <p:nvPr/>
            </p:nvSpPr>
            <p:spPr>
              <a:xfrm>
                <a:off x="6899338" y="4772083"/>
                <a:ext cx="48872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US" altLang="ja-JP" sz="1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ja-JP" sz="1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a:rPr lang="ja-JP" altLang="en-US" sz="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1000" dirty="0"/>
              </a:p>
            </p:txBody>
          </p:sp>
        </mc:Choice>
        <mc:Fallback>
          <p:sp>
            <p:nvSpPr>
              <p:cNvPr id="135" name="正方形/長方形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38" y="4772083"/>
                <a:ext cx="488724" cy="24622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正方形/長方形 135"/>
              <p:cNvSpPr/>
              <p:nvPr/>
            </p:nvSpPr>
            <p:spPr>
              <a:xfrm>
                <a:off x="6408403" y="4206243"/>
                <a:ext cx="4726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1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10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ja-JP" sz="1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ja-JP" altLang="en-US" sz="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ja-JP" altLang="en-US" sz="1000" dirty="0"/>
              </a:p>
            </p:txBody>
          </p:sp>
        </mc:Choice>
        <mc:Fallback>
          <p:sp>
            <p:nvSpPr>
              <p:cNvPr id="136" name="正方形/長方形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403" y="4206243"/>
                <a:ext cx="472694" cy="24622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正方形/長方形 19"/>
          <p:cNvSpPr/>
          <p:nvPr/>
        </p:nvSpPr>
        <p:spPr>
          <a:xfrm>
            <a:off x="5512860" y="10794351"/>
            <a:ext cx="2210653" cy="1874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矢印コネクタ 128"/>
          <p:cNvCxnSpPr>
            <a:cxnSpLocks/>
          </p:cNvCxnSpPr>
          <p:nvPr/>
        </p:nvCxnSpPr>
        <p:spPr>
          <a:xfrm rot="18000000">
            <a:off x="6680559" y="4548199"/>
            <a:ext cx="595686" cy="9600"/>
          </a:xfrm>
          <a:prstGeom prst="straightConnector1">
            <a:avLst/>
          </a:prstGeom>
          <a:ln w="57150">
            <a:solidFill>
              <a:srgbClr val="00B050">
                <a:alpha val="60000"/>
              </a:srgbClr>
            </a:solidFill>
            <a:prstDash val="soli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グループ化 136"/>
          <p:cNvGrpSpPr/>
          <p:nvPr/>
        </p:nvGrpSpPr>
        <p:grpSpPr>
          <a:xfrm rot="18000000">
            <a:off x="6416063" y="4097687"/>
            <a:ext cx="604472" cy="605210"/>
            <a:chOff x="10087609" y="4225438"/>
            <a:chExt cx="604472" cy="605210"/>
          </a:xfrm>
        </p:grpSpPr>
        <p:cxnSp>
          <p:nvCxnSpPr>
            <p:cNvPr id="138" name="直線矢印コネクタ 137"/>
            <p:cNvCxnSpPr>
              <a:cxnSpLocks/>
            </p:cNvCxnSpPr>
            <p:nvPr/>
          </p:nvCxnSpPr>
          <p:spPr>
            <a:xfrm flipV="1">
              <a:off x="10087609" y="4225438"/>
              <a:ext cx="8792" cy="603008"/>
            </a:xfrm>
            <a:prstGeom prst="straightConnector1">
              <a:avLst/>
            </a:prstGeom>
            <a:ln w="25400">
              <a:solidFill>
                <a:srgbClr val="CC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矢印コネクタ 138"/>
            <p:cNvCxnSpPr>
              <a:cxnSpLocks/>
            </p:cNvCxnSpPr>
            <p:nvPr/>
          </p:nvCxnSpPr>
          <p:spPr>
            <a:xfrm>
              <a:off x="10096395" y="4821048"/>
              <a:ext cx="595686" cy="9600"/>
            </a:xfrm>
            <a:prstGeom prst="straightConnector1">
              <a:avLst/>
            </a:prstGeom>
            <a:ln w="25400">
              <a:solidFill>
                <a:srgbClr val="CC00FF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テキスト ボックス 139"/>
              <p:cNvSpPr txBox="1"/>
              <p:nvPr/>
            </p:nvSpPr>
            <p:spPr>
              <a:xfrm>
                <a:off x="5458197" y="4219377"/>
                <a:ext cx="827471" cy="256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000" b="0" i="1" smtClean="0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ja-JP" sz="1000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40" name="テキスト ボックス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197" y="4219377"/>
                <a:ext cx="827471" cy="256930"/>
              </a:xfrm>
              <a:prstGeom prst="rect">
                <a:avLst/>
              </a:prstGeom>
              <a:blipFill rotWithShape="0">
                <a:blip r:embed="rId28"/>
                <a:stretch>
                  <a:fillRect l="-1471" t="-238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テキスト ボックス 140"/>
              <p:cNvSpPr txBox="1"/>
              <p:nvPr/>
            </p:nvSpPr>
            <p:spPr>
              <a:xfrm>
                <a:off x="6871955" y="3975999"/>
                <a:ext cx="723018" cy="257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0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 b="0" i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41" name="テキスト ボックス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55" y="3975999"/>
                <a:ext cx="723018" cy="257956"/>
              </a:xfrm>
              <a:prstGeom prst="rect">
                <a:avLst/>
              </a:prstGeom>
              <a:blipFill rotWithShape="0">
                <a:blip r:embed="rId29"/>
                <a:stretch>
                  <a:fillRect l="-1681" t="-2326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テキスト ボックス 141"/>
              <p:cNvSpPr txBox="1"/>
              <p:nvPr/>
            </p:nvSpPr>
            <p:spPr>
              <a:xfrm>
                <a:off x="7684385" y="4029108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42" name="テキスト ボックス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85" y="4029108"/>
                <a:ext cx="667042" cy="153888"/>
              </a:xfrm>
              <a:prstGeom prst="rect">
                <a:avLst/>
              </a:prstGeom>
              <a:blipFill rotWithShape="0">
                <a:blip r:embed="rId24"/>
                <a:stretch>
                  <a:fillRect l="-6422" t="-8000" r="-1835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矢印コネクタ 142"/>
          <p:cNvCxnSpPr/>
          <p:nvPr/>
        </p:nvCxnSpPr>
        <p:spPr>
          <a:xfrm>
            <a:off x="7833661" y="4189820"/>
            <a:ext cx="0" cy="131421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/>
              <p:cNvSpPr txBox="1"/>
              <p:nvPr/>
            </p:nvSpPr>
            <p:spPr>
              <a:xfrm>
                <a:off x="8474916" y="5112484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916" y="5112484"/>
                <a:ext cx="732765" cy="153888"/>
              </a:xfrm>
              <a:prstGeom prst="rect">
                <a:avLst/>
              </a:prstGeom>
              <a:blipFill rotWithShape="0">
                <a:blip r:embed="rId30"/>
                <a:stretch>
                  <a:fillRect l="-4167" t="-8000" r="-833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線矢印コネクタ 144"/>
          <p:cNvCxnSpPr/>
          <p:nvPr/>
        </p:nvCxnSpPr>
        <p:spPr>
          <a:xfrm flipV="1">
            <a:off x="8835733" y="4977765"/>
            <a:ext cx="0" cy="131421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/>
              <p:cNvSpPr txBox="1"/>
              <p:nvPr/>
            </p:nvSpPr>
            <p:spPr>
              <a:xfrm>
                <a:off x="1858262" y="5822129"/>
                <a:ext cx="2052549" cy="28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ja-JP" sz="1000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ja-JP" sz="10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ja-JP" sz="1000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in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in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/>
              </a:p>
            </p:txBody>
          </p:sp>
        </mc:Choice>
        <mc:Fallback>
          <p:sp>
            <p:nvSpPr>
              <p:cNvPr id="168" name="テキスト ボックス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262" y="5822129"/>
                <a:ext cx="2052549" cy="280590"/>
              </a:xfrm>
              <a:prstGeom prst="rect">
                <a:avLst/>
              </a:prstGeom>
              <a:blipFill rotWithShape="0">
                <a:blip r:embed="rId31"/>
                <a:stretch>
                  <a:fillRect l="-1187" t="-4348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直線矢印コネクタ 169"/>
          <p:cNvCxnSpPr>
            <a:cxnSpLocks/>
          </p:cNvCxnSpPr>
          <p:nvPr/>
        </p:nvCxnSpPr>
        <p:spPr>
          <a:xfrm rot="18000000">
            <a:off x="1431805" y="4508799"/>
            <a:ext cx="595686" cy="9600"/>
          </a:xfrm>
          <a:prstGeom prst="straightConnector1">
            <a:avLst/>
          </a:prstGeom>
          <a:ln w="57150">
            <a:solidFill>
              <a:srgbClr val="00B050">
                <a:alpha val="60000"/>
              </a:srgbClr>
            </a:solidFill>
            <a:prstDash val="soli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コネクタ 170"/>
          <p:cNvCxnSpPr/>
          <p:nvPr/>
        </p:nvCxnSpPr>
        <p:spPr>
          <a:xfrm>
            <a:off x="1879552" y="4265339"/>
            <a:ext cx="0" cy="504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コネクタ 171"/>
          <p:cNvCxnSpPr/>
          <p:nvPr/>
        </p:nvCxnSpPr>
        <p:spPr>
          <a:xfrm>
            <a:off x="1571899" y="4268514"/>
            <a:ext cx="29581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円弧 174"/>
          <p:cNvSpPr/>
          <p:nvPr/>
        </p:nvSpPr>
        <p:spPr>
          <a:xfrm>
            <a:off x="1395020" y="4581802"/>
            <a:ext cx="346422" cy="346422"/>
          </a:xfrm>
          <a:prstGeom prst="arc">
            <a:avLst>
              <a:gd name="adj1" fmla="val 18826458"/>
              <a:gd name="adj2" fmla="val 0"/>
            </a:avLst>
          </a:prstGeom>
          <a:ln>
            <a:solidFill>
              <a:srgbClr val="FF33CC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正方形/長方形 175"/>
              <p:cNvSpPr/>
              <p:nvPr/>
            </p:nvSpPr>
            <p:spPr>
              <a:xfrm>
                <a:off x="1654666" y="4432544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sz="1000" dirty="0"/>
              </a:p>
            </p:txBody>
          </p:sp>
        </mc:Choice>
        <mc:Fallback>
          <p:sp>
            <p:nvSpPr>
              <p:cNvPr id="176" name="正方形/長方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66" y="4432544"/>
                <a:ext cx="289438" cy="246221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円弧 176"/>
          <p:cNvSpPr/>
          <p:nvPr/>
        </p:nvSpPr>
        <p:spPr>
          <a:xfrm>
            <a:off x="1390765" y="4475365"/>
            <a:ext cx="557916" cy="557916"/>
          </a:xfrm>
          <a:prstGeom prst="arc">
            <a:avLst>
              <a:gd name="adj1" fmla="val 20179828"/>
              <a:gd name="adj2" fmla="val 0"/>
            </a:avLst>
          </a:prstGeom>
          <a:ln>
            <a:solidFill>
              <a:srgbClr val="0000FF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正方形/長方形 177"/>
              <p:cNvSpPr/>
              <p:nvPr/>
            </p:nvSpPr>
            <p:spPr>
              <a:xfrm>
                <a:off x="1895799" y="4571911"/>
                <a:ext cx="30283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ja-JP" altLang="en-US" sz="1000" dirty="0"/>
              </a:p>
            </p:txBody>
          </p:sp>
        </mc:Choice>
        <mc:Fallback>
          <p:sp>
            <p:nvSpPr>
              <p:cNvPr id="178" name="正方形/長方形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799" y="4571911"/>
                <a:ext cx="302839" cy="246221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テキスト ボックス 178"/>
              <p:cNvSpPr txBox="1"/>
              <p:nvPr/>
            </p:nvSpPr>
            <p:spPr>
              <a:xfrm>
                <a:off x="1889334" y="3892746"/>
                <a:ext cx="1069908" cy="305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ja-JP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10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FF33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altLang="ja-JP" sz="1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ja-JP" altLang="en-US" sz="1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  <m:r>
                                      <a:rPr lang="ja-JP" altLang="en-US" sz="1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1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FF33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altLang="ja-JP" sz="1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ja-JP" altLang="en-US" sz="1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79" name="テキスト ボックス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34" y="3892746"/>
                <a:ext cx="1069908" cy="305789"/>
              </a:xfrm>
              <a:prstGeom prst="rect">
                <a:avLst/>
              </a:prstGeom>
              <a:blipFill rotWithShape="0">
                <a:blip r:embed="rId34"/>
                <a:stretch>
                  <a:fillRect l="-1714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/>
          <p:cNvCxnSpPr>
            <a:cxnSpLocks/>
          </p:cNvCxnSpPr>
          <p:nvPr/>
        </p:nvCxnSpPr>
        <p:spPr>
          <a:xfrm rot="18000000">
            <a:off x="4035205" y="4532946"/>
            <a:ext cx="595686" cy="9600"/>
          </a:xfrm>
          <a:prstGeom prst="straightConnector1">
            <a:avLst/>
          </a:prstGeom>
          <a:ln w="57150">
            <a:solidFill>
              <a:srgbClr val="00B050">
                <a:alpha val="60000"/>
              </a:srgbClr>
            </a:solidFill>
            <a:prstDash val="soli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コネクタ 180"/>
          <p:cNvCxnSpPr/>
          <p:nvPr/>
        </p:nvCxnSpPr>
        <p:spPr>
          <a:xfrm>
            <a:off x="4482952" y="4289486"/>
            <a:ext cx="0" cy="504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コネクタ 181"/>
          <p:cNvCxnSpPr/>
          <p:nvPr/>
        </p:nvCxnSpPr>
        <p:spPr>
          <a:xfrm>
            <a:off x="4175299" y="4292661"/>
            <a:ext cx="29581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円弧 182"/>
          <p:cNvSpPr/>
          <p:nvPr/>
        </p:nvSpPr>
        <p:spPr>
          <a:xfrm>
            <a:off x="4012106" y="4588353"/>
            <a:ext cx="346422" cy="346422"/>
          </a:xfrm>
          <a:prstGeom prst="arc">
            <a:avLst>
              <a:gd name="adj1" fmla="val 18826458"/>
              <a:gd name="adj2" fmla="val 0"/>
            </a:avLst>
          </a:prstGeom>
          <a:ln>
            <a:solidFill>
              <a:srgbClr val="FF33CC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正方形/長方形 183"/>
              <p:cNvSpPr/>
              <p:nvPr/>
            </p:nvSpPr>
            <p:spPr>
              <a:xfrm>
                <a:off x="4271752" y="4439095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ja-JP" altLang="en-US" sz="1000" dirty="0"/>
              </a:p>
            </p:txBody>
          </p:sp>
        </mc:Choice>
        <mc:Fallback>
          <p:sp>
            <p:nvSpPr>
              <p:cNvPr id="184" name="正方形/長方形 1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752" y="4439095"/>
                <a:ext cx="289438" cy="24622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テキスト ボックス 184"/>
              <p:cNvSpPr txBox="1"/>
              <p:nvPr/>
            </p:nvSpPr>
            <p:spPr>
              <a:xfrm>
                <a:off x="4567773" y="3988431"/>
                <a:ext cx="737189" cy="257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ja-JP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ja-JP" altLang="en-US" sz="1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85" name="テキスト ボックス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773" y="3988431"/>
                <a:ext cx="737189" cy="257956"/>
              </a:xfrm>
              <a:prstGeom prst="rect">
                <a:avLst/>
              </a:prstGeom>
              <a:blipFill rotWithShape="0">
                <a:blip r:embed="rId35"/>
                <a:stretch>
                  <a:fillRect l="-1653" t="-2326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テキスト ボックス 185"/>
              <p:cNvSpPr txBox="1"/>
              <p:nvPr/>
            </p:nvSpPr>
            <p:spPr>
              <a:xfrm>
                <a:off x="4449659" y="3694537"/>
                <a:ext cx="66062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6" name="テキスト ボックス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659" y="3694537"/>
                <a:ext cx="660629" cy="153888"/>
              </a:xfrm>
              <a:prstGeom prst="rect">
                <a:avLst/>
              </a:prstGeom>
              <a:blipFill rotWithShape="0">
                <a:blip r:embed="rId36"/>
                <a:stretch>
                  <a:fillRect l="-6481" t="-8000" r="-1852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直線矢印コネクタ 186"/>
          <p:cNvCxnSpPr/>
          <p:nvPr/>
        </p:nvCxnSpPr>
        <p:spPr>
          <a:xfrm>
            <a:off x="4637130" y="3855249"/>
            <a:ext cx="0" cy="131421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テキスト ボックス 207"/>
              <p:cNvSpPr txBox="1"/>
              <p:nvPr/>
            </p:nvSpPr>
            <p:spPr>
              <a:xfrm>
                <a:off x="1352501" y="6569424"/>
                <a:ext cx="3154013" cy="3057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ja-JP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ja-JP" sz="1000" b="1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ja-JP" sz="1000" b="1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altLang="ja-JP" sz="1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ja-JP" sz="1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kumimoji="1" lang="en-US" altLang="ja-JP" sz="1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in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in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1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FF33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altLang="ja-JP" sz="1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ja-JP" altLang="en-US" sz="1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  <m:r>
                                      <a:rPr lang="ja-JP" altLang="en-US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1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FF33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altLang="ja-JP" sz="1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ja-JP" altLang="en-US" sz="1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r>
                        <a:rPr lang="en-US" altLang="ja-JP" sz="1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ja-JP" altLang="en-US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FF33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/>
              </a:p>
            </p:txBody>
          </p:sp>
        </mc:Choice>
        <mc:Fallback>
          <p:sp>
            <p:nvSpPr>
              <p:cNvPr id="208" name="テキスト ボックス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01" y="6569424"/>
                <a:ext cx="3154013" cy="305789"/>
              </a:xfrm>
              <a:prstGeom prst="rect">
                <a:avLst/>
              </a:prstGeom>
              <a:blipFill rotWithShape="0">
                <a:blip r:embed="rId37"/>
                <a:stretch>
                  <a:fillRect l="-387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テキスト ボックス 208"/>
              <p:cNvSpPr txBox="1"/>
              <p:nvPr/>
            </p:nvSpPr>
            <p:spPr>
              <a:xfrm>
                <a:off x="1793500" y="6292582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09" name="テキスト ボックス 2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500" y="6292582"/>
                <a:ext cx="667042" cy="153888"/>
              </a:xfrm>
              <a:prstGeom prst="rect">
                <a:avLst/>
              </a:prstGeom>
              <a:blipFill rotWithShape="0">
                <a:blip r:embed="rId26"/>
                <a:stretch>
                  <a:fillRect l="-5455" t="-8000" r="-909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直線矢印コネクタ 209"/>
          <p:cNvCxnSpPr/>
          <p:nvPr/>
        </p:nvCxnSpPr>
        <p:spPr>
          <a:xfrm>
            <a:off x="2028498" y="6462884"/>
            <a:ext cx="0" cy="162000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テキスト ボックス 210"/>
              <p:cNvSpPr txBox="1"/>
              <p:nvPr/>
            </p:nvSpPr>
            <p:spPr>
              <a:xfrm>
                <a:off x="1083876" y="6292582"/>
                <a:ext cx="66062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1" name="テキスト ボックス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76" y="6292582"/>
                <a:ext cx="660629" cy="153888"/>
              </a:xfrm>
              <a:prstGeom prst="rect">
                <a:avLst/>
              </a:prstGeom>
              <a:blipFill rotWithShape="0">
                <a:blip r:embed="rId36"/>
                <a:stretch>
                  <a:fillRect l="-6481" t="-8000" r="-1852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2" name="直線矢印コネクタ 211"/>
          <p:cNvCxnSpPr/>
          <p:nvPr/>
        </p:nvCxnSpPr>
        <p:spPr>
          <a:xfrm>
            <a:off x="1428426" y="6462884"/>
            <a:ext cx="0" cy="162000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テキスト ボックス 212"/>
              <p:cNvSpPr txBox="1"/>
              <p:nvPr/>
            </p:nvSpPr>
            <p:spPr>
              <a:xfrm>
                <a:off x="3041699" y="6292582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13" name="テキスト ボックス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99" y="6292582"/>
                <a:ext cx="667042" cy="153888"/>
              </a:xfrm>
              <a:prstGeom prst="rect">
                <a:avLst/>
              </a:prstGeom>
              <a:blipFill rotWithShape="0">
                <a:blip r:embed="rId38"/>
                <a:stretch>
                  <a:fillRect l="-6422" t="-8000" r="-1835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直線矢印コネクタ 213"/>
          <p:cNvCxnSpPr/>
          <p:nvPr/>
        </p:nvCxnSpPr>
        <p:spPr>
          <a:xfrm>
            <a:off x="3384655" y="6462885"/>
            <a:ext cx="0" cy="89763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5" name="テキスト ボックス 214"/>
              <p:cNvSpPr txBox="1"/>
              <p:nvPr/>
            </p:nvSpPr>
            <p:spPr>
              <a:xfrm>
                <a:off x="3843823" y="6292582"/>
                <a:ext cx="66062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5" name="テキスト ボックス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823" y="6292582"/>
                <a:ext cx="660629" cy="153888"/>
              </a:xfrm>
              <a:prstGeom prst="rect">
                <a:avLst/>
              </a:prstGeom>
              <a:blipFill rotWithShape="0">
                <a:blip r:embed="rId36"/>
                <a:stretch>
                  <a:fillRect l="-6481" t="-8000" r="-1852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線矢印コネクタ 215"/>
          <p:cNvCxnSpPr/>
          <p:nvPr/>
        </p:nvCxnSpPr>
        <p:spPr>
          <a:xfrm>
            <a:off x="4185917" y="6462885"/>
            <a:ext cx="0" cy="89763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/>
              <p:cNvSpPr txBox="1"/>
              <p:nvPr/>
            </p:nvSpPr>
            <p:spPr>
              <a:xfrm>
                <a:off x="4607844" y="5825939"/>
                <a:ext cx="3362074" cy="288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ja-JP" sz="1000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ja-JP" sz="10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ja-JP" sz="1000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000" b="1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000" b="1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altLang="ja-JP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0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000" dirty="0"/>
              </a:p>
            </p:txBody>
          </p:sp>
        </mc:Choice>
        <mc:Fallback>
          <p:sp>
            <p:nvSpPr>
              <p:cNvPr id="217" name="テキスト ボックス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844" y="5825939"/>
                <a:ext cx="3362074" cy="288028"/>
              </a:xfrm>
              <a:prstGeom prst="rect">
                <a:avLst/>
              </a:prstGeom>
              <a:blipFill rotWithShape="0">
                <a:blip r:embed="rId39"/>
                <a:stretch>
                  <a:fillRect l="-544"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テキスト ボックス 217"/>
              <p:cNvSpPr txBox="1"/>
              <p:nvPr/>
            </p:nvSpPr>
            <p:spPr>
              <a:xfrm>
                <a:off x="4998436" y="6569424"/>
                <a:ext cx="3154013" cy="257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000" b="1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ja-JP" sz="1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ja-JP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1000" b="1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ja-JP" sz="1000" b="1" i="1" smtClean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sSub>
                      <m:sSubPr>
                        <m:ctrlP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kumimoji="1" lang="en-US" altLang="ja-JP" sz="1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ja-JP" altLang="en-US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ja-JP" altLang="en-US" sz="10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altLang="ja-JP" sz="1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ja-JP" altLang="en-US" sz="1000" dirty="0"/>
              </a:p>
            </p:txBody>
          </p:sp>
        </mc:Choice>
        <mc:Fallback>
          <p:sp>
            <p:nvSpPr>
              <p:cNvPr id="218" name="テキスト ボックス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436" y="6569424"/>
                <a:ext cx="3154013" cy="257956"/>
              </a:xfrm>
              <a:prstGeom prst="rect">
                <a:avLst/>
              </a:prstGeom>
              <a:blipFill rotWithShape="0">
                <a:blip r:embed="rId40"/>
                <a:stretch>
                  <a:fillRect l="-193" t="-2381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0" name="直線矢印コネクタ 219"/>
          <p:cNvCxnSpPr/>
          <p:nvPr/>
        </p:nvCxnSpPr>
        <p:spPr>
          <a:xfrm>
            <a:off x="5706183" y="6462884"/>
            <a:ext cx="0" cy="162000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1" name="テキスト ボックス 220"/>
              <p:cNvSpPr txBox="1"/>
              <p:nvPr/>
            </p:nvSpPr>
            <p:spPr>
              <a:xfrm>
                <a:off x="5472761" y="6286388"/>
                <a:ext cx="66062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1" name="テキスト ボックス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761" y="6286388"/>
                <a:ext cx="660629" cy="153888"/>
              </a:xfrm>
              <a:prstGeom prst="rect">
                <a:avLst/>
              </a:prstGeom>
              <a:blipFill rotWithShape="0">
                <a:blip r:embed="rId36"/>
                <a:stretch>
                  <a:fillRect l="-6481" t="-8000" r="-1852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直線矢印コネクタ 221"/>
          <p:cNvCxnSpPr/>
          <p:nvPr/>
        </p:nvCxnSpPr>
        <p:spPr>
          <a:xfrm>
            <a:off x="5074361" y="6462884"/>
            <a:ext cx="0" cy="162000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テキスト ボックス 224"/>
              <p:cNvSpPr txBox="1"/>
              <p:nvPr/>
            </p:nvSpPr>
            <p:spPr>
              <a:xfrm>
                <a:off x="6530908" y="6286388"/>
                <a:ext cx="66062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5" name="テキスト ボックス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908" y="6286388"/>
                <a:ext cx="660629" cy="153888"/>
              </a:xfrm>
              <a:prstGeom prst="rect">
                <a:avLst/>
              </a:prstGeom>
              <a:blipFill rotWithShape="0">
                <a:blip r:embed="rId41"/>
                <a:stretch>
                  <a:fillRect l="-5505" t="-8000" r="-917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直線矢印コネクタ 225"/>
          <p:cNvCxnSpPr/>
          <p:nvPr/>
        </p:nvCxnSpPr>
        <p:spPr>
          <a:xfrm>
            <a:off x="6987302" y="6462885"/>
            <a:ext cx="0" cy="89763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テキスト ボックス 226"/>
              <p:cNvSpPr txBox="1"/>
              <p:nvPr/>
            </p:nvSpPr>
            <p:spPr>
              <a:xfrm>
                <a:off x="4726890" y="6286388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227" name="テキスト ボックス 2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890" y="6286388"/>
                <a:ext cx="732765" cy="153888"/>
              </a:xfrm>
              <a:prstGeom prst="rect">
                <a:avLst/>
              </a:prstGeom>
              <a:blipFill rotWithShape="0">
                <a:blip r:embed="rId42"/>
                <a:stretch>
                  <a:fillRect l="-4132" t="-8000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テキスト ボックス 227"/>
              <p:cNvSpPr txBox="1"/>
              <p:nvPr/>
            </p:nvSpPr>
            <p:spPr>
              <a:xfrm>
                <a:off x="7201087" y="6286388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228" name="テキスト ボックス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87" y="6286388"/>
                <a:ext cx="732765" cy="153888"/>
              </a:xfrm>
              <a:prstGeom prst="rect">
                <a:avLst/>
              </a:prstGeom>
              <a:blipFill rotWithShape="0">
                <a:blip r:embed="rId42"/>
                <a:stretch>
                  <a:fillRect l="-4167" t="-8000" r="-833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直線矢印コネクタ 228"/>
          <p:cNvCxnSpPr/>
          <p:nvPr/>
        </p:nvCxnSpPr>
        <p:spPr>
          <a:xfrm>
            <a:off x="7449403" y="6462885"/>
            <a:ext cx="0" cy="89763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テキスト ボックス 229"/>
          <p:cNvSpPr txBox="1"/>
          <p:nvPr/>
        </p:nvSpPr>
        <p:spPr>
          <a:xfrm>
            <a:off x="2336776" y="6928206"/>
            <a:ext cx="7694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kumimoji="1" lang="ja-JP" altLang="en-US" sz="1000" dirty="0" smtClean="0">
                <a:solidFill>
                  <a:schemeClr val="accent2"/>
                </a:solidFill>
              </a:rPr>
              <a:t>基底変換行列</a:t>
            </a:r>
            <a:endParaRPr kumimoji="1" lang="ja-JP" altLang="en-US" sz="1000" dirty="0">
              <a:solidFill>
                <a:schemeClr val="accent2"/>
              </a:solidFill>
            </a:endParaRPr>
          </a:p>
        </p:txBody>
      </p:sp>
      <p:sp>
        <p:nvSpPr>
          <p:cNvPr id="231" name="テキスト ボックス 230"/>
          <p:cNvSpPr txBox="1"/>
          <p:nvPr/>
        </p:nvSpPr>
        <p:spPr>
          <a:xfrm>
            <a:off x="6007599" y="6897143"/>
            <a:ext cx="76944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kumimoji="1" lang="ja-JP" altLang="en-US" sz="1000" dirty="0" smtClean="0">
                <a:solidFill>
                  <a:schemeClr val="accent2"/>
                </a:solidFill>
              </a:rPr>
              <a:t>基底変換行列</a:t>
            </a:r>
            <a:endParaRPr kumimoji="1" lang="ja-JP" altLang="en-US" sz="10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正方形/長方形 25"/>
              <p:cNvSpPr/>
              <p:nvPr/>
            </p:nvSpPr>
            <p:spPr>
              <a:xfrm>
                <a:off x="3557369" y="7251438"/>
                <a:ext cx="2914938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ja-JP" sz="1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ja-JP" sz="1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ja-JP" sz="1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ja-JP" sz="1000" b="1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sSub>
                      <m:sSubPr>
                        <m:ctrlP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69" y="7251438"/>
                <a:ext cx="2914938" cy="246221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テキスト ボックス 231"/>
              <p:cNvSpPr txBox="1"/>
              <p:nvPr/>
            </p:nvSpPr>
            <p:spPr>
              <a:xfrm>
                <a:off x="4561190" y="7112279"/>
                <a:ext cx="12325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ja-JP" sz="1000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ja-JP" sz="10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ja-JP" sz="1000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00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ja-JP" sz="1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32" name="テキスト ボックス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190" y="7112279"/>
                <a:ext cx="1232582" cy="153888"/>
              </a:xfrm>
              <a:prstGeom prst="rect">
                <a:avLst/>
              </a:prstGeom>
              <a:blipFill rotWithShape="0">
                <a:blip r:embed="rId44"/>
                <a:stretch>
                  <a:fillRect l="-1980" r="-1980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テキスト ボックス 232"/>
              <p:cNvSpPr txBox="1"/>
              <p:nvPr/>
            </p:nvSpPr>
            <p:spPr>
              <a:xfrm>
                <a:off x="4863677" y="7475089"/>
                <a:ext cx="15982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ja-JP" sz="1000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ja-JP" sz="1000" b="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ja-JP" sz="1000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000" b="1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000" b="1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ja-JP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ja-JP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ja-JP" altLang="en-US" sz="1000" dirty="0"/>
              </a:p>
            </p:txBody>
          </p:sp>
        </mc:Choice>
        <mc:Fallback>
          <p:sp>
            <p:nvSpPr>
              <p:cNvPr id="233" name="テキスト ボックス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677" y="7475089"/>
                <a:ext cx="1598258" cy="153888"/>
              </a:xfrm>
              <a:prstGeom prst="rect">
                <a:avLst/>
              </a:prstGeom>
              <a:blipFill rotWithShape="0">
                <a:blip r:embed="rId45"/>
                <a:stretch>
                  <a:fillRect l="-1527" r="-382" b="-1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正方形/長方形 233"/>
              <p:cNvSpPr/>
              <p:nvPr/>
            </p:nvSpPr>
            <p:spPr>
              <a:xfrm>
                <a:off x="2559050" y="7922316"/>
                <a:ext cx="6537709" cy="398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ja-JP" sz="1000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ja-JP" sz="1000" b="1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0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ja-JP" sz="1000" b="1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ja-JP" sz="1000" b="1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ja-JP" sz="1000" b="1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ja-JP" sz="1000" b="1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ja-JP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ja-JP" altLang="en-US" sz="10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in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in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altLang="ja-JP" sz="1000" i="1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altLang="ja-JP" sz="1000">
                                              <a:solidFill>
                                                <a:srgbClr val="FF7C8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fName>
                                        <m:e>
                                          <m:r>
                                            <a:rPr lang="ja-JP" altLang="en-US" sz="1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sz="1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0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1000" i="1" smtClean="0">
                                            <a:solidFill>
                                              <a:srgbClr val="FF7C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altLang="ja-JP" sz="1000" b="0" i="1" smtClean="0">
                                            <a:solidFill>
                                              <a:srgbClr val="FF7C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ja-JP" sz="1000" b="0" i="0" smtClean="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1000" i="1">
                                            <a:solidFill>
                                              <a:srgbClr val="FF7C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altLang="ja-JP" sz="1000" i="1">
                                            <a:solidFill>
                                              <a:srgbClr val="FF7C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1000" i="1">
                                            <a:solidFill>
                                              <a:srgbClr val="FF7C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altLang="ja-JP" sz="1000" i="1">
                                            <a:solidFill>
                                              <a:srgbClr val="FF7C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ja-JP" sz="1000" i="1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ja-JP" sz="100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ja-JP" sz="1000" i="1">
                                            <a:solidFill>
                                              <a:srgbClr val="FF7C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ja-JP" altLang="en-US" sz="1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  <m:r>
                                          <a:rPr lang="en-US" altLang="ja-JP" sz="1000" i="1">
                                            <a:solidFill>
                                              <a:srgbClr val="FF7C8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ja-JP" altLang="en-US" sz="10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34" name="正方形/長方形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50" y="7922316"/>
                <a:ext cx="6537709" cy="398122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正方形/長方形 234"/>
              <p:cNvSpPr/>
              <p:nvPr/>
            </p:nvSpPr>
            <p:spPr>
              <a:xfrm>
                <a:off x="3420062" y="8615326"/>
                <a:ext cx="4657138" cy="398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1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ja-JP" sz="1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ja-JP" altLang="en-US" sz="10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ja-JP" altLang="en-US" sz="10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ja-JP" altLang="en-US" sz="10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FF7C8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altLang="ja-JP" sz="1000" i="1">
                                          <a:solidFill>
                                            <a:srgbClr val="FF7C8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ja-JP" altLang="en-US" sz="10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sz="1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altLang="ja-JP" sz="1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ja-JP" altLang="en-US" sz="1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  <m:r>
                                    <a:rPr lang="ja-JP" altLang="en-US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ja-JP" sz="1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ja-JP" altLang="en-US" sz="1000" i="1">
                                          <a:solidFill>
                                            <a:srgbClr val="FF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altLang="ja-JP" sz="1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ja-JP" altLang="en-US" sz="1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US" altLang="ja-JP" sz="1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ja-JP" altLang="en-US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ja-JP" sz="1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ja-JP" sz="1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ja-JP" sz="1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sz="10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35" name="正方形/長方形 2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62" y="8615326"/>
                <a:ext cx="4657138" cy="398122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テキスト ボックス 235"/>
              <p:cNvSpPr txBox="1"/>
              <p:nvPr/>
            </p:nvSpPr>
            <p:spPr>
              <a:xfrm>
                <a:off x="5902678" y="8388642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36" name="テキスト ボックス 2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678" y="8388642"/>
                <a:ext cx="667042" cy="153888"/>
              </a:xfrm>
              <a:prstGeom prst="rect">
                <a:avLst/>
              </a:prstGeom>
              <a:blipFill rotWithShape="0">
                <a:blip r:embed="rId26"/>
                <a:stretch>
                  <a:fillRect l="-5455" t="-8000" r="-909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直線矢印コネクタ 236"/>
          <p:cNvCxnSpPr/>
          <p:nvPr/>
        </p:nvCxnSpPr>
        <p:spPr>
          <a:xfrm>
            <a:off x="6163084" y="8571500"/>
            <a:ext cx="0" cy="89763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テキスト ボックス 237"/>
              <p:cNvSpPr txBox="1"/>
              <p:nvPr/>
            </p:nvSpPr>
            <p:spPr>
              <a:xfrm>
                <a:off x="4063584" y="8388642"/>
                <a:ext cx="66704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基底</m:t>
                      </m:r>
                      <m:r>
                        <a:rPr lang="ja-JP" altLang="en-US" sz="1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38" name="テキスト ボックス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584" y="8388642"/>
                <a:ext cx="667042" cy="153888"/>
              </a:xfrm>
              <a:prstGeom prst="rect">
                <a:avLst/>
              </a:prstGeom>
              <a:blipFill rotWithShape="0">
                <a:blip r:embed="rId38"/>
                <a:stretch>
                  <a:fillRect l="-6422" t="-8000" r="-1835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/>
          <p:cNvCxnSpPr/>
          <p:nvPr/>
        </p:nvCxnSpPr>
        <p:spPr>
          <a:xfrm>
            <a:off x="4249637" y="8571500"/>
            <a:ext cx="0" cy="162000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テキスト ボックス 240"/>
              <p:cNvSpPr txBox="1"/>
              <p:nvPr/>
            </p:nvSpPr>
            <p:spPr>
              <a:xfrm>
                <a:off x="7032486" y="8388642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241" name="テキスト ボックス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486" y="8388642"/>
                <a:ext cx="732765" cy="153888"/>
              </a:xfrm>
              <a:prstGeom prst="rect">
                <a:avLst/>
              </a:prstGeom>
              <a:blipFill rotWithShape="0">
                <a:blip r:embed="rId48"/>
                <a:stretch>
                  <a:fillRect l="-5000" t="-8000" r="-833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2" name="直線矢印コネクタ 241"/>
          <p:cNvCxnSpPr/>
          <p:nvPr/>
        </p:nvCxnSpPr>
        <p:spPr>
          <a:xfrm>
            <a:off x="7509402" y="8571500"/>
            <a:ext cx="0" cy="89763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矢印コネクタ 242"/>
          <p:cNvCxnSpPr/>
          <p:nvPr/>
        </p:nvCxnSpPr>
        <p:spPr>
          <a:xfrm>
            <a:off x="3624009" y="8571500"/>
            <a:ext cx="0" cy="162000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テキスト ボックス 243"/>
              <p:cNvSpPr txBox="1"/>
              <p:nvPr/>
            </p:nvSpPr>
            <p:spPr>
              <a:xfrm>
                <a:off x="3276538" y="8388642"/>
                <a:ext cx="73276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基底：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0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244" name="テキスト ボックス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538" y="8388642"/>
                <a:ext cx="732765" cy="153888"/>
              </a:xfrm>
              <a:prstGeom prst="rect">
                <a:avLst/>
              </a:prstGeom>
              <a:blipFill rotWithShape="0">
                <a:blip r:embed="rId49"/>
                <a:stretch>
                  <a:fillRect l="-4132" t="-8000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25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7</a:t>
            </a:r>
            <a:r>
              <a:rPr lang="ja-JP" altLang="en-US" sz="3200" dirty="0"/>
              <a:t>章 線形変換</a:t>
            </a:r>
            <a:r>
              <a:rPr lang="en-US" altLang="ja-JP" sz="3200" dirty="0" smtClean="0"/>
              <a:t>:7.1 </a:t>
            </a:r>
            <a:r>
              <a:rPr lang="ja-JP" altLang="en-US" sz="3200" dirty="0" smtClean="0"/>
              <a:t>線形変換の概念</a:t>
            </a:r>
            <a:endParaRPr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9904"/>
            <a:ext cx="4015621" cy="446919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49097"/>
            <a:ext cx="4015621" cy="35014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46" y="1650703"/>
            <a:ext cx="4015621" cy="13546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"/>
          <a:stretch/>
        </p:blipFill>
        <p:spPr>
          <a:xfrm>
            <a:off x="4054926" y="3005371"/>
            <a:ext cx="4045860" cy="567417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188" y="843346"/>
            <a:ext cx="4039812" cy="43240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188" y="5167396"/>
            <a:ext cx="4009574" cy="249766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0046" y="679904"/>
            <a:ext cx="4015621" cy="94177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6139" y="655109"/>
            <a:ext cx="4045860" cy="18823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781901" y="1939972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47664" y="995350"/>
            <a:ext cx="897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23851" y="995350"/>
            <a:ext cx="897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62923" y="995350"/>
            <a:ext cx="897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50742" y="1150789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16299" y="1310796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197287" y="995350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332791" y="995350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406964" y="995350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76547" y="1150789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49656" y="1151503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06013" y="1621675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429700" y="1625912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011675" y="1468553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589841" y="1782811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664014" y="1782811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744025" y="1782810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5825" y="1782809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937480" y="1939972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81806" y="1939972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39454" y="2097136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3627" y="2097136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014850" y="1939972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129591" y="2097136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203764" y="2097136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574102" y="1782809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232523" y="1782809"/>
            <a:ext cx="97221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501916" y="1782809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82206" y="2097136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10020" y="2097136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75558" y="1939972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43957" y="2942365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37709" y="2942365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03273" y="2942365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432306" y="2942365"/>
            <a:ext cx="97221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207009" y="2942365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596564" y="2942365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870877" y="2548665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688608" y="2548665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83383" y="2707156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12060" y="2707156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8115" y="3335084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393217" y="3335084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64350" y="3817050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408902" y="3817050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841141" y="3817050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233674" y="3817050"/>
            <a:ext cx="97221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665710" y="4136349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910262" y="4136349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285351" y="4136349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2606103" y="4136349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218365" y="4136348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532768" y="4136347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511649" y="4136347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05281" y="381704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732615" y="381704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126358" y="381704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477988" y="294382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044314" y="2942364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577514" y="254788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640727" y="254787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317430" y="294236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91974" y="294236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25381" y="294236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8544" y="4752900"/>
            <a:ext cx="18945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8066" y="5010076"/>
            <a:ext cx="18945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598869" y="5000550"/>
            <a:ext cx="18945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430947" y="5624443"/>
            <a:ext cx="27738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1654" y="5624443"/>
            <a:ext cx="9722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82672" y="5624443"/>
            <a:ext cx="9722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8452" y="5781597"/>
            <a:ext cx="18945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2149950" y="5781597"/>
            <a:ext cx="27738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902154" y="641078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84096" y="6410787"/>
            <a:ext cx="540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182414" y="5779346"/>
            <a:ext cx="8838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013315" y="6410787"/>
            <a:ext cx="882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2760071" y="6410787"/>
            <a:ext cx="80268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397318" y="6674004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255235" y="6674004"/>
            <a:ext cx="80268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701597" y="6674004"/>
            <a:ext cx="66437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136186" y="6410787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910392" y="6674004"/>
            <a:ext cx="882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2033263" y="6674004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597244" y="6674004"/>
            <a:ext cx="8977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873283" y="6674004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3136248" y="6674004"/>
            <a:ext cx="8977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310863" y="6928991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3049371" y="7079727"/>
            <a:ext cx="59401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2434825" y="7079727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210853" y="7242757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117791" y="7242757"/>
            <a:ext cx="80268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772948" y="7242757"/>
            <a:ext cx="882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895819" y="7242757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87211" y="7546830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3036493" y="7385856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3474643" y="7385856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25434" y="7861474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16107" y="7861474"/>
            <a:ext cx="882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638978" y="7861474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3722342" y="7861474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353927" y="8021578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3545370" y="7861473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5212" y="8021578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1909650" y="8021578"/>
            <a:ext cx="6131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2262745" y="8021578"/>
            <a:ext cx="6131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2156562" y="8335905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1979590" y="8335904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2770346" y="8335904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2481157" y="8335904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2878320" y="2097136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2767226" y="2097136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861114" y="85542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696600" y="70893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074300" y="101373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7422191" y="850954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7528114" y="850954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0" name="正方形/長方形 129"/>
          <p:cNvSpPr/>
          <p:nvPr/>
        </p:nvSpPr>
        <p:spPr>
          <a:xfrm>
            <a:off x="5472741" y="1334959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578664" y="1334959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2" name="正方形/長方形 131"/>
          <p:cNvSpPr/>
          <p:nvPr/>
        </p:nvSpPr>
        <p:spPr>
          <a:xfrm>
            <a:off x="5807378" y="1334959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5918210" y="1334959"/>
            <a:ext cx="89777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4" name="正方形/長方形 133"/>
          <p:cNvSpPr/>
          <p:nvPr/>
        </p:nvSpPr>
        <p:spPr>
          <a:xfrm>
            <a:off x="6289128" y="1328693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5" name="正方形/長方形 134"/>
          <p:cNvSpPr/>
          <p:nvPr/>
        </p:nvSpPr>
        <p:spPr>
          <a:xfrm>
            <a:off x="6482624" y="1328693"/>
            <a:ext cx="89777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7213113" y="1328693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06609" y="1328693"/>
            <a:ext cx="89777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7107740" y="1328692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378155" y="190712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5692301" y="1907127"/>
            <a:ext cx="89777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7200413" y="1907127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7306336" y="190712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3" name="正方形/長方形 142"/>
          <p:cNvSpPr/>
          <p:nvPr/>
        </p:nvSpPr>
        <p:spPr>
          <a:xfrm>
            <a:off x="7681100" y="1907127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7791932" y="1907127"/>
            <a:ext cx="89777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5" name="正方形/長方形 144"/>
          <p:cNvSpPr/>
          <p:nvPr/>
        </p:nvSpPr>
        <p:spPr>
          <a:xfrm>
            <a:off x="5281800" y="2384472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5546936" y="2384472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801028" y="2384472"/>
            <a:ext cx="89777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8" name="正方形/長方形 147"/>
          <p:cNvSpPr/>
          <p:nvPr/>
        </p:nvSpPr>
        <p:spPr>
          <a:xfrm>
            <a:off x="6339864" y="2384472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6755023" y="2384472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7159135" y="2384472"/>
            <a:ext cx="89777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1" name="正方形/長方形 150"/>
          <p:cNvSpPr/>
          <p:nvPr/>
        </p:nvSpPr>
        <p:spPr>
          <a:xfrm>
            <a:off x="6227762" y="2384472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6653616" y="2384472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7048713" y="2384471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6590204" y="2371907"/>
            <a:ext cx="61318" cy="1447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6988370" y="2371907"/>
            <a:ext cx="61318" cy="1447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5483524" y="2377563"/>
            <a:ext cx="61318" cy="1447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5733327" y="2377563"/>
            <a:ext cx="61318" cy="1447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6315837" y="2536922"/>
            <a:ext cx="45881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5377755" y="2691746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267420" y="2691746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5700435" y="2693813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590100" y="2693813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6016931" y="2689627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5906596" y="2689627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4282203" y="3028451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4588017" y="3028451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4493452" y="3015887"/>
            <a:ext cx="61318" cy="1447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4808645" y="3028451"/>
            <a:ext cx="11763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5039967" y="3028451"/>
            <a:ext cx="11763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5538550" y="302845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5996122" y="302845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370217" y="302845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6753756" y="302845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6113079" y="3028451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6491136" y="3028451"/>
            <a:ext cx="11763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6865854" y="3028451"/>
            <a:ext cx="11763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650648" y="3028451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4883163" y="3511479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5085820" y="3511479"/>
            <a:ext cx="80348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5170600" y="3511479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5408684" y="3511479"/>
            <a:ext cx="80348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5493464" y="3511479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5963216" y="3511479"/>
            <a:ext cx="9722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6062782" y="3511479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5901544" y="3015887"/>
            <a:ext cx="61318" cy="1447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4984350" y="375892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5426047" y="375892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5539829" y="3758927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5099623" y="3758927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5340371" y="3759780"/>
            <a:ext cx="81615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5894205" y="375892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6007987" y="3758927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5808529" y="3759780"/>
            <a:ext cx="81615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6614099" y="375892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6727881" y="3758927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6525248" y="3759780"/>
            <a:ext cx="81615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6940008" y="5413744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7052106" y="5413744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6468073" y="5413743"/>
            <a:ext cx="8034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7585078" y="5988419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7658254" y="5988419"/>
            <a:ext cx="6036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4974395" y="6146708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5047571" y="6146708"/>
            <a:ext cx="6036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5338017" y="648371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5450115" y="6483719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5434212" y="5409923"/>
            <a:ext cx="80348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6133324" y="5409923"/>
            <a:ext cx="80348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4639646" y="667417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4745394" y="6674171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4160185" y="6491210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4160185" y="6676834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5967813" y="6674003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4079819" y="7008793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4152995" y="7008793"/>
            <a:ext cx="6036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7717838" y="685279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7823586" y="6852791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6737369" y="685279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5179227" y="772542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5284975" y="7725422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4755366" y="835730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4870639" y="8357305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4475919" y="851339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4581667" y="8513399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4069764" y="8357305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4066589" y="8513399"/>
            <a:ext cx="8034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7028819" y="8357305"/>
            <a:ext cx="18945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5687350" y="8513399"/>
            <a:ext cx="18945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8557429" y="995350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8751181" y="995350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10872520" y="995350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11201553" y="995350"/>
            <a:ext cx="97221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11086677" y="99535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10761221" y="99535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8438853" y="99535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9113137" y="995350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9306889" y="995350"/>
            <a:ext cx="88383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8994561" y="99535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10919142" y="70781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10807843" y="70781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10211974" y="995350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10286147" y="995350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10475933" y="995350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10555015" y="995350"/>
            <a:ext cx="89777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11165117" y="707818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11239290" y="70781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10006705" y="705602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10289322" y="151267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10178023" y="151267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9184157" y="1773283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9072858" y="177328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8500790" y="135913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9494712" y="1353494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8199282" y="151047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8852264" y="177328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11455764" y="151267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10521463" y="177328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10300869" y="177328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9461324" y="1773283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10607891" y="1773283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10836289" y="1773283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10553631" y="151267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9874807" y="366149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9961235" y="3661499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11212346" y="351147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11298774" y="3511479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10252619" y="3511478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正方形/長方形 273"/>
          <p:cNvSpPr/>
          <p:nvPr/>
        </p:nvSpPr>
        <p:spPr>
          <a:xfrm>
            <a:off x="8199889" y="3667576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9193006" y="382201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10604716" y="445075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9386073" y="4294795"/>
            <a:ext cx="81615" cy="119653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11086677" y="4294794"/>
            <a:ext cx="81615" cy="119653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11712152" y="4445628"/>
            <a:ext cx="81615" cy="119653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9291758" y="4601917"/>
            <a:ext cx="81615" cy="119653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9207118" y="460191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9250950" y="5231718"/>
            <a:ext cx="451850" cy="3016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10561094" y="5194858"/>
            <a:ext cx="1014956" cy="3016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9309594" y="6687139"/>
            <a:ext cx="451850" cy="3016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10878622" y="6630133"/>
            <a:ext cx="601413" cy="3016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9031522" y="4804306"/>
            <a:ext cx="2762245" cy="341384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正方形/長方形 287"/>
          <p:cNvSpPr/>
          <p:nvPr/>
        </p:nvSpPr>
        <p:spPr>
          <a:xfrm>
            <a:off x="9821769" y="7518209"/>
            <a:ext cx="81615" cy="119653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9660929" y="751820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66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-1" y="1"/>
            <a:ext cx="8324851" cy="2772640"/>
            <a:chOff x="-1" y="0"/>
            <a:chExt cx="10295960" cy="3429129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159187" cy="2225233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2225233"/>
              <a:ext cx="5159187" cy="655377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6772" y="457071"/>
              <a:ext cx="5159187" cy="2972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76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2"/>
          <a:srcRect t="41187"/>
          <a:stretch/>
        </p:blipFill>
        <p:spPr>
          <a:xfrm>
            <a:off x="4037965" y="679904"/>
            <a:ext cx="4025946" cy="3558698"/>
          </a:xfrm>
          <a:prstGeom prst="rect">
            <a:avLst/>
          </a:prstGeom>
        </p:spPr>
      </p:pic>
      <p:sp>
        <p:nvSpPr>
          <p:cNvPr id="149" name="フリーフォーム 148"/>
          <p:cNvSpPr/>
          <p:nvPr/>
        </p:nvSpPr>
        <p:spPr>
          <a:xfrm>
            <a:off x="6653213" y="3017044"/>
            <a:ext cx="1393031" cy="147637"/>
          </a:xfrm>
          <a:custGeom>
            <a:avLst/>
            <a:gdLst>
              <a:gd name="connsiteX0" fmla="*/ 0 w 1393031"/>
              <a:gd name="connsiteY0" fmla="*/ 0 h 147637"/>
              <a:gd name="connsiteX1" fmla="*/ 1393031 w 1393031"/>
              <a:gd name="connsiteY1" fmla="*/ 0 h 147637"/>
              <a:gd name="connsiteX2" fmla="*/ 1393031 w 1393031"/>
              <a:gd name="connsiteY2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3031" h="147637">
                <a:moveTo>
                  <a:pt x="0" y="0"/>
                </a:moveTo>
                <a:lnTo>
                  <a:pt x="1393031" y="0"/>
                </a:lnTo>
                <a:lnTo>
                  <a:pt x="1393031" y="147637"/>
                </a:lnTo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フリーフォーム 147"/>
          <p:cNvSpPr/>
          <p:nvPr/>
        </p:nvSpPr>
        <p:spPr>
          <a:xfrm>
            <a:off x="4019550" y="2870200"/>
            <a:ext cx="3270250" cy="295498"/>
          </a:xfrm>
          <a:custGeom>
            <a:avLst/>
            <a:gdLst>
              <a:gd name="connsiteX0" fmla="*/ 3270250 w 3270250"/>
              <a:gd name="connsiteY0" fmla="*/ 0 h 298450"/>
              <a:gd name="connsiteX1" fmla="*/ 0 w 3270250"/>
              <a:gd name="connsiteY1" fmla="*/ 0 h 298450"/>
              <a:gd name="connsiteX2" fmla="*/ 0 w 3270250"/>
              <a:gd name="connsiteY2" fmla="*/ 298450 h 298450"/>
              <a:gd name="connsiteX3" fmla="*/ 1492250 w 3270250"/>
              <a:gd name="connsiteY3" fmla="*/ 298450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0250" h="298450">
                <a:moveTo>
                  <a:pt x="3270250" y="0"/>
                </a:moveTo>
                <a:lnTo>
                  <a:pt x="0" y="0"/>
                </a:lnTo>
                <a:lnTo>
                  <a:pt x="0" y="298450"/>
                </a:lnTo>
                <a:lnTo>
                  <a:pt x="1492250" y="29845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7</a:t>
            </a:r>
            <a:r>
              <a:rPr lang="ja-JP" altLang="en-US" sz="3200" dirty="0"/>
              <a:t>章 線形変換</a:t>
            </a:r>
            <a:r>
              <a:rPr lang="en-US" altLang="ja-JP" sz="3200" dirty="0" smtClean="0"/>
              <a:t>:7.2 </a:t>
            </a:r>
            <a:r>
              <a:rPr lang="ja-JP" altLang="en-US" sz="3200" dirty="0" smtClean="0"/>
              <a:t>線形変換の</a:t>
            </a:r>
            <a:r>
              <a:rPr lang="ja-JP" altLang="en-US" sz="3200" dirty="0"/>
              <a:t>行列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79904"/>
            <a:ext cx="4013929" cy="324479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59465"/>
          <a:stretch/>
        </p:blipFill>
        <p:spPr>
          <a:xfrm>
            <a:off x="6011" y="3924696"/>
            <a:ext cx="4025946" cy="24527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b="63266"/>
          <a:stretch/>
        </p:blipFill>
        <p:spPr>
          <a:xfrm>
            <a:off x="4034961" y="4238602"/>
            <a:ext cx="4031955" cy="209255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063" y="4133557"/>
            <a:ext cx="4007920" cy="299842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t="39371"/>
          <a:stretch/>
        </p:blipFill>
        <p:spPr>
          <a:xfrm>
            <a:off x="8160046" y="679904"/>
            <a:ext cx="4031955" cy="345365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278845" y="116844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387683" y="116844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94286" y="1318467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52426" y="116844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0470" y="177804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9308" y="177804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90449" y="1778048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8870" y="177804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071677" y="1928066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167052" y="2399426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275890" y="2399426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511633" y="2399426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64275" y="131846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438244" y="999380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612075" y="2546573"/>
            <a:ext cx="8977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800368" y="2546572"/>
            <a:ext cx="8977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54432" y="301378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762895" y="3013788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71553" y="317580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180391" y="317580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54123" y="317580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130528" y="301378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240527" y="3013788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55459" y="3013788"/>
            <a:ext cx="45377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140858" y="3485568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957587" y="3485568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982583" y="3489045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547609" y="3485568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884954" y="3485568"/>
            <a:ext cx="8977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444500" y="3485567"/>
            <a:ext cx="9875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544157" y="3792344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259204" y="3788867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339371" y="3788867"/>
            <a:ext cx="8977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044176" y="3788866"/>
            <a:ext cx="9875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433666" y="3788866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147889" y="3788866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78925" y="3788866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66053" y="378538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21159" y="362822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169433" y="362822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278270" y="3628225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731876" y="394493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2843094" y="3944931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388866" y="4156263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275994" y="415278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16551" y="4152785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60798" y="414930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39035" y="4317091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6163" y="431361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343188" y="4156263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499207" y="4462600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386335" y="445912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917851" y="4462600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804979" y="445912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630803" y="430518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337797" y="4726782"/>
            <a:ext cx="551727" cy="4563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929457" y="4814761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811823" y="481128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2305238" y="4814761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189985" y="481128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310192" y="4811283"/>
            <a:ext cx="3409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194451" y="481128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2738054" y="4723567"/>
            <a:ext cx="311435" cy="4563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098922" y="4783963"/>
            <a:ext cx="159046" cy="341384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3768754" y="533992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287733" y="5499464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05333" y="604281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16551" y="6042813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21674" y="5978224"/>
            <a:ext cx="6131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469261" y="6042813"/>
            <a:ext cx="6131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2703598" y="6042813"/>
            <a:ext cx="81615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3065882" y="5978224"/>
            <a:ext cx="6131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3381183" y="5978224"/>
            <a:ext cx="81615" cy="11965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2866002" y="5343096"/>
            <a:ext cx="10863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417926" y="6042813"/>
            <a:ext cx="506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43041" y="6042813"/>
            <a:ext cx="5574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2951582" y="6042813"/>
            <a:ext cx="5574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3261597" y="6042813"/>
            <a:ext cx="5574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228952" y="2087888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303920" y="208788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165327" y="2087888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452936" y="2242473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658555" y="2243830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4471861" y="1470449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491474" y="1471806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194981" y="879532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345431" y="879532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6492706" y="879532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643156" y="879532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4644023" y="87415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4750220" y="874157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848330" y="874157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4995605" y="874157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7357679" y="878482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7514479" y="878482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688566" y="878482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7902516" y="878482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747954" y="1470449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960141" y="1470449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171834" y="1470449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398484" y="1470449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723779" y="1244158"/>
            <a:ext cx="98755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5966081" y="1244158"/>
            <a:ext cx="6745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6196129" y="1244158"/>
            <a:ext cx="98755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892315" y="1244158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052710" y="1244158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242672" y="1244158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466147" y="1244158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168682" y="162370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274879" y="1623707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372989" y="1623707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520264" y="1623707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475548" y="2086223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7610896" y="2089245"/>
            <a:ext cx="5574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7590803" y="2251170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999073" y="255502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6107911" y="2555023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6407351" y="2555023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4247653" y="2710965"/>
            <a:ext cx="164197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457001" y="2709254"/>
            <a:ext cx="792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921796" y="2869835"/>
            <a:ext cx="958320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7244920" y="286922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247653" y="3129927"/>
            <a:ext cx="23235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出力した結果は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次元だけど、それは</a:t>
            </a:r>
            <a:r>
              <a:rPr kumimoji="1" lang="en-US" altLang="ja-JP" sz="700" dirty="0" smtClean="0"/>
              <a:t>3</a:t>
            </a:r>
            <a:r>
              <a:rPr kumimoji="1" lang="ja-JP" altLang="en-US" sz="700" dirty="0" smtClean="0"/>
              <a:t>次元空間内にある</a:t>
            </a:r>
            <a:r>
              <a:rPr lang="ja-JP" altLang="en-US" sz="700" dirty="0" smtClean="0"/>
              <a:t>。</a:t>
            </a:r>
            <a:endParaRPr kumimoji="1" lang="ja-JP" altLang="en-US" sz="700" dirty="0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6526814" y="3123044"/>
            <a:ext cx="23235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出力した結果も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次元で、元々ある空間も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次元</a:t>
            </a:r>
            <a:r>
              <a:rPr lang="ja-JP" altLang="en-US" sz="700" dirty="0" smtClean="0"/>
              <a:t>（全射）。</a:t>
            </a:r>
            <a:endParaRPr kumimoji="1" lang="ja-JP" altLang="en-US" sz="7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5699447" y="3019701"/>
            <a:ext cx="95832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5466146" y="3165699"/>
            <a:ext cx="105183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7546975" y="3166673"/>
            <a:ext cx="11938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7025845" y="3019701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4338510" y="3165699"/>
            <a:ext cx="111442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6603383" y="3166673"/>
            <a:ext cx="900000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52034" y="3618239"/>
            <a:ext cx="12775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定数は全て零空間なので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151" name="正方形/長方形 150"/>
          <p:cNvSpPr/>
          <p:nvPr/>
        </p:nvSpPr>
        <p:spPr>
          <a:xfrm>
            <a:off x="5653079" y="2243830"/>
            <a:ext cx="29814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4837445" y="2399425"/>
            <a:ext cx="96921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6033371" y="4108640"/>
            <a:ext cx="45933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6633588" y="4108639"/>
            <a:ext cx="6979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5326000" y="4108638"/>
            <a:ext cx="56787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7185782" y="3799314"/>
            <a:ext cx="50278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298749" y="3795518"/>
            <a:ext cx="504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4140617" y="3795518"/>
            <a:ext cx="130279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182645" y="3965272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4339264" y="3965272"/>
            <a:ext cx="6745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4527618" y="3965272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365303" y="3965272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7521922" y="3945469"/>
            <a:ext cx="321502" cy="15925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7951576" y="3965272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7561793" y="3965272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7723705" y="3965272"/>
            <a:ext cx="674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7397750" y="4414985"/>
            <a:ext cx="193053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6546629" y="4411543"/>
            <a:ext cx="193053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7707761" y="4414985"/>
            <a:ext cx="6131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7807520" y="4414985"/>
            <a:ext cx="6745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7901043" y="4414985"/>
            <a:ext cx="98755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5701379" y="4574096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5524811" y="4573088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5346559" y="4571071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5585275" y="4843926"/>
            <a:ext cx="6131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6266059" y="4843926"/>
            <a:ext cx="6745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7056319" y="4843926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6651673" y="4843926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7488072" y="4843926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5896697" y="4843926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4793364" y="4843926"/>
            <a:ext cx="193053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6163648" y="5130853"/>
            <a:ext cx="193053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5627917" y="5125297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5363989" y="5124289"/>
            <a:ext cx="6745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5157706" y="5122272"/>
            <a:ext cx="3461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4838113" y="5118789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6394925" y="5130853"/>
            <a:ext cx="8977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7068408" y="5130853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6742057" y="5130853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7437726" y="5130853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5311121" y="5281703"/>
            <a:ext cx="193053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6923653" y="5437028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6623689" y="5441353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4065625" y="5821453"/>
            <a:ext cx="193053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4068800" y="5961153"/>
            <a:ext cx="193053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5300145" y="5821453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4973794" y="5821453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5669463" y="5821453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4928084" y="6188518"/>
            <a:ext cx="193053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テキスト ボックス 207"/>
          <p:cNvSpPr txBox="1"/>
          <p:nvPr/>
        </p:nvSpPr>
        <p:spPr>
          <a:xfrm>
            <a:off x="6717572" y="6071168"/>
            <a:ext cx="140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00FF"/>
                </a:solidFill>
              </a:rPr>
              <a:t>積分区間があるので、</a:t>
            </a:r>
            <a:endParaRPr kumimoji="1" lang="en-US" altLang="ja-JP" sz="700" dirty="0" smtClean="0">
              <a:solidFill>
                <a:srgbClr val="0000FF"/>
              </a:solidFill>
            </a:endParaRPr>
          </a:p>
          <a:p>
            <a:r>
              <a:rPr kumimoji="1" lang="ja-JP" altLang="en-US" sz="700" dirty="0" smtClean="0">
                <a:solidFill>
                  <a:srgbClr val="0000FF"/>
                </a:solidFill>
              </a:rPr>
              <a:t>積分結果に定数項が出てこない。</a:t>
            </a:r>
            <a:endParaRPr kumimoji="1" lang="ja-JP" altLang="en-US" sz="700" dirty="0">
              <a:solidFill>
                <a:srgbClr val="0000FF"/>
              </a:solidFill>
            </a:endParaRPr>
          </a:p>
        </p:txBody>
      </p:sp>
      <p:sp>
        <p:nvSpPr>
          <p:cNvPr id="209" name="テキスト ボックス 208"/>
          <p:cNvSpPr txBox="1"/>
          <p:nvPr/>
        </p:nvSpPr>
        <p:spPr>
          <a:xfrm>
            <a:off x="8229572" y="4134064"/>
            <a:ext cx="140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00FF"/>
                </a:solidFill>
              </a:rPr>
              <a:t>積分区間があるので、</a:t>
            </a:r>
            <a:endParaRPr kumimoji="1" lang="en-US" altLang="ja-JP" sz="700" dirty="0" smtClean="0">
              <a:solidFill>
                <a:srgbClr val="0000FF"/>
              </a:solidFill>
            </a:endParaRPr>
          </a:p>
          <a:p>
            <a:r>
              <a:rPr kumimoji="1" lang="ja-JP" altLang="en-US" sz="700" dirty="0" smtClean="0">
                <a:solidFill>
                  <a:srgbClr val="0000FF"/>
                </a:solidFill>
              </a:rPr>
              <a:t>積分結果に定数項が出てこない。</a:t>
            </a:r>
            <a:endParaRPr kumimoji="1" lang="ja-JP" altLang="en-US" sz="700" dirty="0">
              <a:solidFill>
                <a:srgbClr val="0000FF"/>
              </a:solidFill>
            </a:endParaRPr>
          </a:p>
        </p:txBody>
      </p:sp>
      <p:sp>
        <p:nvSpPr>
          <p:cNvPr id="210" name="正方形/長方形 209"/>
          <p:cNvSpPr/>
          <p:nvPr/>
        </p:nvSpPr>
        <p:spPr>
          <a:xfrm>
            <a:off x="9856575" y="4245623"/>
            <a:ext cx="38914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10856496" y="4245358"/>
            <a:ext cx="9349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8524269" y="943494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8751713" y="943494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9709877" y="940676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9286891" y="940676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10011393" y="1091979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9682214" y="1553411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10999546" y="1553411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9193193" y="1714739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11727708" y="1553411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8325353" y="1714739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8431550" y="1714739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8529660" y="1714739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8676935" y="1714739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9755058" y="1714739"/>
            <a:ext cx="74195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9856493" y="1714739"/>
            <a:ext cx="6745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9959365" y="1714739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9857434" y="1248175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10977081" y="1251328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10524645" y="2148130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9284509" y="1998802"/>
            <a:ext cx="876284" cy="4363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10672283" y="2588699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9856493" y="2588699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8205733" y="2586300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9037281" y="2746711"/>
            <a:ext cx="3146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9189471" y="2746711"/>
            <a:ext cx="6131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9415660" y="2746711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9693904" y="2746711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8782500" y="2746711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10432952" y="2746710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10317026" y="274671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10716975" y="2750542"/>
            <a:ext cx="3146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10928695" y="2750542"/>
            <a:ext cx="6131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11209653" y="2750542"/>
            <a:ext cx="98755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11943382" y="2746710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9793298" y="3185776"/>
            <a:ext cx="632511" cy="48121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10466466" y="3110301"/>
            <a:ext cx="168197" cy="637577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10800681" y="3192302"/>
            <a:ext cx="222125" cy="4680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8194660" y="3837103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11172523" y="3838193"/>
            <a:ext cx="3146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11384243" y="3838193"/>
            <a:ext cx="6131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11634247" y="3838193"/>
            <a:ext cx="98755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10877864" y="3837103"/>
            <a:ext cx="9875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9539723" y="3990667"/>
            <a:ext cx="3146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9746682" y="3990667"/>
            <a:ext cx="6131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10068121" y="3990667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10441613" y="3990667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10358014" y="4297971"/>
            <a:ext cx="189497" cy="457385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テキスト ボックス 259"/>
          <p:cNvSpPr txBox="1"/>
          <p:nvPr/>
        </p:nvSpPr>
        <p:spPr>
          <a:xfrm>
            <a:off x="10602452" y="5190679"/>
            <a:ext cx="140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積分区間があるので、</a:t>
            </a:r>
            <a:endParaRPr kumimoji="1" lang="en-US" altLang="ja-JP" sz="600" dirty="0" smtClean="0">
              <a:solidFill>
                <a:srgbClr val="0000FF"/>
              </a:solidFill>
            </a:endParaRPr>
          </a:p>
          <a:p>
            <a:r>
              <a:rPr kumimoji="1" lang="ja-JP" altLang="en-US" sz="600" dirty="0" smtClean="0">
                <a:solidFill>
                  <a:srgbClr val="0000FF"/>
                </a:solidFill>
              </a:rPr>
              <a:t>積分結果に定数項が出てこない。</a:t>
            </a:r>
            <a:endParaRPr kumimoji="1" lang="ja-JP" altLang="en-US" sz="600" dirty="0">
              <a:solidFill>
                <a:srgbClr val="0000FF"/>
              </a:solidFill>
            </a:endParaRPr>
          </a:p>
        </p:txBody>
      </p:sp>
      <p:sp>
        <p:nvSpPr>
          <p:cNvPr id="261" name="正方形/長方形 260"/>
          <p:cNvSpPr/>
          <p:nvPr/>
        </p:nvSpPr>
        <p:spPr>
          <a:xfrm>
            <a:off x="10877864" y="5456528"/>
            <a:ext cx="53784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9800441" y="4220611"/>
            <a:ext cx="498465" cy="62331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8704127" y="4955334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12057902" y="5118788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10605627" y="5680406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8818210" y="5680573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8907987" y="5680405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10413581" y="5680405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10997254" y="610280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11087031" y="6102639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9672289" y="6477573"/>
            <a:ext cx="216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9480243" y="6477572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8751713" y="6102639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9501398" y="6105814"/>
            <a:ext cx="19636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9063179" y="6273313"/>
            <a:ext cx="19636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8484489" y="6273313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8294508" y="5269351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9742986" y="5271184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8713140" y="6680153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8521094" y="6680152"/>
            <a:ext cx="19244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8498969" y="6842507"/>
            <a:ext cx="39760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10871965" y="3370862"/>
            <a:ext cx="506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10865952" y="3522374"/>
            <a:ext cx="506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10797506" y="4531310"/>
            <a:ext cx="50676" cy="1447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10790210" y="4710196"/>
            <a:ext cx="50676" cy="1447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正方形/長方形 287"/>
          <p:cNvSpPr/>
          <p:nvPr/>
        </p:nvSpPr>
        <p:spPr>
          <a:xfrm>
            <a:off x="10840614" y="3223981"/>
            <a:ext cx="506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10796998" y="4391906"/>
            <a:ext cx="506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055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-1007" b="16769"/>
          <a:stretch/>
        </p:blipFill>
        <p:spPr>
          <a:xfrm>
            <a:off x="4102569" y="3275905"/>
            <a:ext cx="4042373" cy="5100199"/>
          </a:xfrm>
          <a:prstGeom prst="rect">
            <a:avLst/>
          </a:prstGeom>
        </p:spPr>
      </p:pic>
      <p:cxnSp>
        <p:nvCxnSpPr>
          <p:cNvPr id="244" name="直線コネクタ 243"/>
          <p:cNvCxnSpPr/>
          <p:nvPr/>
        </p:nvCxnSpPr>
        <p:spPr>
          <a:xfrm>
            <a:off x="7118718" y="6474285"/>
            <a:ext cx="63655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テキスト ボックス 244"/>
          <p:cNvSpPr txBox="1"/>
          <p:nvPr/>
        </p:nvSpPr>
        <p:spPr>
          <a:xfrm>
            <a:off x="7367493" y="6353903"/>
            <a:ext cx="3129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00" dirty="0" smtClean="0"/>
              <a:t>45°</a:t>
            </a:r>
            <a:endParaRPr kumimoji="1" lang="ja-JP" altLang="en-US" sz="5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7</a:t>
            </a:r>
            <a:r>
              <a:rPr lang="ja-JP" altLang="en-US" sz="3200" dirty="0"/>
              <a:t>章 線形変換</a:t>
            </a:r>
            <a:r>
              <a:rPr lang="en-US" altLang="ja-JP" sz="3200" dirty="0" smtClean="0"/>
              <a:t>:7.2 </a:t>
            </a:r>
            <a:r>
              <a:rPr lang="ja-JP" altLang="en-US" sz="3200" dirty="0" smtClean="0"/>
              <a:t>線形変換の</a:t>
            </a:r>
            <a:r>
              <a:rPr lang="ja-JP" altLang="en-US" sz="3200" dirty="0"/>
              <a:t>行列</a:t>
            </a: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7" y="679905"/>
            <a:ext cx="4036331" cy="290035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/>
          <a:srcRect t="1" b="47284"/>
          <a:stretch/>
        </p:blipFill>
        <p:spPr>
          <a:xfrm>
            <a:off x="24164" y="5000880"/>
            <a:ext cx="4036331" cy="310247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865" y="1640025"/>
            <a:ext cx="4048415" cy="610887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t="55243"/>
          <a:stretch/>
        </p:blipFill>
        <p:spPr>
          <a:xfrm>
            <a:off x="4078408" y="679904"/>
            <a:ext cx="4036331" cy="263410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02420" y="167644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13090" y="1676448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27134" y="1676447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9959" y="1403397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62704" y="1403397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7858" y="140339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48145" y="124928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417625" y="1249282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68710" y="124928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528179" y="1249281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81929" y="1097426"/>
            <a:ext cx="46279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114823" y="1097426"/>
            <a:ext cx="522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34386" y="1097426"/>
            <a:ext cx="14458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43895" y="1097426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27125" y="934957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650420" y="931155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552039" y="940773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91238" y="1676447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040856" y="1676447"/>
            <a:ext cx="180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/>
          <p:cNvGrpSpPr/>
          <p:nvPr/>
        </p:nvGrpSpPr>
        <p:grpSpPr>
          <a:xfrm>
            <a:off x="613791" y="1965074"/>
            <a:ext cx="80822" cy="107489"/>
            <a:chOff x="613791" y="1965074"/>
            <a:chExt cx="80822" cy="107489"/>
          </a:xfrm>
        </p:grpSpPr>
        <p:sp>
          <p:nvSpPr>
            <p:cNvPr id="4" name="正方形/長方形 3"/>
            <p:cNvSpPr/>
            <p:nvPr/>
          </p:nvSpPr>
          <p:spPr>
            <a:xfrm>
              <a:off x="641134" y="1965074"/>
              <a:ext cx="40422" cy="104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613791" y="1967893"/>
              <a:ext cx="80822" cy="1046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1003880" y="1965074"/>
            <a:ext cx="80822" cy="107489"/>
            <a:chOff x="613791" y="1965074"/>
            <a:chExt cx="80822" cy="107489"/>
          </a:xfrm>
        </p:grpSpPr>
        <p:sp>
          <p:nvSpPr>
            <p:cNvPr id="35" name="正方形/長方形 34"/>
            <p:cNvSpPr/>
            <p:nvPr/>
          </p:nvSpPr>
          <p:spPr>
            <a:xfrm>
              <a:off x="641134" y="1965074"/>
              <a:ext cx="40422" cy="104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13791" y="1967893"/>
              <a:ext cx="80822" cy="1046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ja-JP" altLang="en-US" sz="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2128875" y="1676447"/>
            <a:ext cx="162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842616" y="1676447"/>
            <a:ext cx="198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136094" y="1937023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402456" y="193702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513126" y="1937023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/>
        </p:nvGrpSpPr>
        <p:grpSpPr>
          <a:xfrm>
            <a:off x="2138347" y="3622879"/>
            <a:ext cx="1816609" cy="749808"/>
            <a:chOff x="6656831" y="3602736"/>
            <a:chExt cx="1816609" cy="749808"/>
          </a:xfrm>
        </p:grpSpPr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56831" y="3602736"/>
              <a:ext cx="1816609" cy="749808"/>
            </a:xfrm>
            <a:prstGeom prst="rect">
              <a:avLst/>
            </a:prstGeom>
          </p:spPr>
        </p:pic>
        <p:sp>
          <p:nvSpPr>
            <p:cNvPr id="44" name="正方形/長方形 43"/>
            <p:cNvSpPr/>
            <p:nvPr/>
          </p:nvSpPr>
          <p:spPr>
            <a:xfrm>
              <a:off x="7253583" y="3690887"/>
              <a:ext cx="389149" cy="119653"/>
            </a:xfrm>
            <a:prstGeom prst="rect">
              <a:avLst/>
            </a:prstGeom>
            <a:noFill/>
            <a:ln w="635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8253504" y="3690622"/>
              <a:ext cx="93496" cy="119653"/>
            </a:xfrm>
            <a:prstGeom prst="rect">
              <a:avLst/>
            </a:prstGeom>
            <a:noFill/>
            <a:ln w="6350"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7755022" y="3743235"/>
              <a:ext cx="189497" cy="457385"/>
            </a:xfrm>
            <a:prstGeom prst="rect">
              <a:avLst/>
            </a:prstGeom>
            <a:noFill/>
            <a:ln w="6350">
              <a:solidFill>
                <a:srgbClr val="CC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7197449" y="3665875"/>
              <a:ext cx="498465" cy="623315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8194514" y="3976574"/>
              <a:ext cx="50676" cy="14478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8187218" y="4155460"/>
              <a:ext cx="50676" cy="14478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8194006" y="3837170"/>
              <a:ext cx="50676" cy="11965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/>
        </p:nvGrpSpPr>
        <p:grpSpPr>
          <a:xfrm>
            <a:off x="24164" y="3623078"/>
            <a:ext cx="1805940" cy="670560"/>
            <a:chOff x="8404861" y="5455921"/>
            <a:chExt cx="1805940" cy="670560"/>
          </a:xfrm>
        </p:grpSpPr>
        <p:pic>
          <p:nvPicPr>
            <p:cNvPr id="52" name="図 5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04861" y="5455921"/>
              <a:ext cx="1805940" cy="670560"/>
            </a:xfrm>
            <a:prstGeom prst="rect">
              <a:avLst/>
            </a:prstGeom>
          </p:spPr>
        </p:pic>
        <p:sp>
          <p:nvSpPr>
            <p:cNvPr id="53" name="正方形/長方形 52"/>
            <p:cNvSpPr/>
            <p:nvPr/>
          </p:nvSpPr>
          <p:spPr>
            <a:xfrm>
              <a:off x="8939858" y="5563216"/>
              <a:ext cx="632511" cy="48121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613026" y="5487741"/>
              <a:ext cx="168197" cy="637577"/>
            </a:xfrm>
            <a:prstGeom prst="rect">
              <a:avLst/>
            </a:prstGeom>
            <a:noFill/>
            <a:ln w="635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9947241" y="5569742"/>
              <a:ext cx="222125" cy="468000"/>
            </a:xfrm>
            <a:prstGeom prst="rect">
              <a:avLst/>
            </a:prstGeom>
            <a:noFill/>
            <a:ln w="63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10018525" y="5748302"/>
              <a:ext cx="50676" cy="11965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10012512" y="5899814"/>
              <a:ext cx="50676" cy="11965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9987174" y="5601421"/>
              <a:ext cx="50676" cy="11965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2"/>
          <a:srcRect t="83748" b="394"/>
          <a:stretch/>
        </p:blipFill>
        <p:spPr>
          <a:xfrm>
            <a:off x="8153865" y="679904"/>
            <a:ext cx="4042373" cy="96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テキスト ボックス 61"/>
              <p:cNvSpPr txBox="1"/>
              <p:nvPr/>
            </p:nvSpPr>
            <p:spPr>
              <a:xfrm>
                <a:off x="604530" y="4414148"/>
                <a:ext cx="1067920" cy="453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2" name="テキスト ボックス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0" y="4414148"/>
                <a:ext cx="1067920" cy="453522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62"/>
              <p:cNvSpPr txBox="1"/>
              <p:nvPr/>
            </p:nvSpPr>
            <p:spPr>
              <a:xfrm>
                <a:off x="2522654" y="4414148"/>
                <a:ext cx="1139671" cy="453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ja-JP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ja-JP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ja-JP" sz="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altLang="ja-JP" sz="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ja-JP" sz="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ja-JP" sz="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ja-JP" sz="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ja-JP" sz="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ja-JP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altLang="ja-JP" sz="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ja-JP" sz="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ja-JP" sz="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3" name="テキスト ボックス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54" y="4414148"/>
                <a:ext cx="1139671" cy="453522"/>
              </a:xfrm>
              <a:prstGeom prst="rect">
                <a:avLst/>
              </a:prstGeom>
              <a:blipFill rotWithShape="0">
                <a:blip r:embed="rId9"/>
                <a:stretch>
                  <a:fillRect b="-69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正方形/長方形 63"/>
          <p:cNvSpPr/>
          <p:nvPr/>
        </p:nvSpPr>
        <p:spPr>
          <a:xfrm>
            <a:off x="617800" y="4466578"/>
            <a:ext cx="612000" cy="361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246924" y="4410694"/>
            <a:ext cx="139005" cy="479021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530441" y="4408313"/>
            <a:ext cx="690415" cy="479021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3237890" y="4483761"/>
            <a:ext cx="139005" cy="327177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518148" y="4483761"/>
            <a:ext cx="139005" cy="327177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3504325" y="4401170"/>
            <a:ext cx="139005" cy="479021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3126818" y="208737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15839" y="2249492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3539047" y="1937022"/>
            <a:ext cx="5574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59893" y="2095964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53029" y="4481201"/>
            <a:ext cx="81615" cy="329737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695325" y="4816475"/>
            <a:ext cx="900000" cy="111125"/>
          </a:xfrm>
          <a:custGeom>
            <a:avLst/>
            <a:gdLst>
              <a:gd name="connsiteX0" fmla="*/ 0 w 908050"/>
              <a:gd name="connsiteY0" fmla="*/ 0 h 111125"/>
              <a:gd name="connsiteX1" fmla="*/ 0 w 908050"/>
              <a:gd name="connsiteY1" fmla="*/ 111125 h 111125"/>
              <a:gd name="connsiteX2" fmla="*/ 908050 w 908050"/>
              <a:gd name="connsiteY2" fmla="*/ 111125 h 111125"/>
              <a:gd name="connsiteX3" fmla="*/ 908050 w 908050"/>
              <a:gd name="connsiteY3" fmla="*/ 3175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050" h="111125">
                <a:moveTo>
                  <a:pt x="0" y="0"/>
                </a:moveTo>
                <a:lnTo>
                  <a:pt x="0" y="111125"/>
                </a:lnTo>
                <a:lnTo>
                  <a:pt x="908050" y="111125"/>
                </a:lnTo>
                <a:lnTo>
                  <a:pt x="908050" y="3175"/>
                </a:lnTo>
              </a:path>
            </a:pathLst>
          </a:custGeom>
          <a:noFill/>
          <a:ln w="6350">
            <a:solidFill>
              <a:srgbClr val="CC00FF"/>
            </a:solidFill>
            <a:prstDash val="dash"/>
            <a:headEnd type="triangl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571163" y="4426333"/>
            <a:ext cx="79258" cy="441337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2607566" y="4873408"/>
            <a:ext cx="974928" cy="83539"/>
          </a:xfrm>
          <a:custGeom>
            <a:avLst/>
            <a:gdLst>
              <a:gd name="connsiteX0" fmla="*/ 0 w 908050"/>
              <a:gd name="connsiteY0" fmla="*/ 0 h 111125"/>
              <a:gd name="connsiteX1" fmla="*/ 0 w 908050"/>
              <a:gd name="connsiteY1" fmla="*/ 111125 h 111125"/>
              <a:gd name="connsiteX2" fmla="*/ 908050 w 908050"/>
              <a:gd name="connsiteY2" fmla="*/ 111125 h 111125"/>
              <a:gd name="connsiteX3" fmla="*/ 908050 w 908050"/>
              <a:gd name="connsiteY3" fmla="*/ 3175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050" h="111125">
                <a:moveTo>
                  <a:pt x="0" y="0"/>
                </a:moveTo>
                <a:lnTo>
                  <a:pt x="0" y="111125"/>
                </a:lnTo>
                <a:lnTo>
                  <a:pt x="908050" y="111125"/>
                </a:lnTo>
                <a:lnTo>
                  <a:pt x="908050" y="3175"/>
                </a:lnTo>
              </a:path>
            </a:pathLst>
          </a:custGeom>
          <a:noFill/>
          <a:ln w="6350">
            <a:solidFill>
              <a:srgbClr val="0000FF"/>
            </a:solidFill>
            <a:prstDash val="dash"/>
            <a:headEnd type="triangl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985571" y="224631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096241" y="2246317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45494" y="1938854"/>
            <a:ext cx="5261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241508" y="241264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08244" y="2708149"/>
            <a:ext cx="21203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753403" y="2714498"/>
            <a:ext cx="45146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372988" y="2244535"/>
            <a:ext cx="81615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2921847" y="270814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44335" y="307325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446058" y="307325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245986" y="3077306"/>
            <a:ext cx="8977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80012" y="3341284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95444" y="3341284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72963" y="3341283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2603767" y="3341283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264485" y="3341283"/>
            <a:ext cx="180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454602" y="3341283"/>
            <a:ext cx="14880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082377" y="3341283"/>
            <a:ext cx="181868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264662" y="5013914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575692" y="5013914"/>
            <a:ext cx="53090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80504" y="5324758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248787" y="5324758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3949748" y="5177119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883246" y="5324758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3165985" y="5324758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134822" y="5324758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774220" y="532475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86711" y="5324758"/>
            <a:ext cx="89777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1146496" y="5324757"/>
            <a:ext cx="98755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85636" y="5479197"/>
            <a:ext cx="81615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722443" y="5479197"/>
            <a:ext cx="432000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346075" y="547919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2037567" y="547919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2121502" y="5479197"/>
            <a:ext cx="67450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632406" y="5479197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2518618" y="547919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1355600" y="5633636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391989" y="578419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631599" y="578419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2662144" y="5784199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3009149" y="5784199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1166147" y="6283540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2398016" y="6283539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64583" y="6547357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3128887" y="6557993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2733841" y="6557994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2831951" y="6557994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2979226" y="6557994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3811967" y="6552119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3781337" y="6709281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3033919" y="6711530"/>
            <a:ext cx="33821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971779" y="6874367"/>
            <a:ext cx="33821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2130517" y="687436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2534613" y="7219981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2139567" y="7219982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2237677" y="7219982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2384952" y="7219982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625794" y="7114709"/>
            <a:ext cx="1008402" cy="48121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2844608" y="7221437"/>
            <a:ext cx="6745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2942718" y="7221437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2743406" y="7219981"/>
            <a:ext cx="6745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2730917" y="737721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1346075" y="7649645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70663" y="7649644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3214506" y="7666214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1170428" y="7810762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981543" y="6482291"/>
            <a:ext cx="576000" cy="36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5694410" y="6592803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949340" y="6592803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5616318" y="7423742"/>
            <a:ext cx="612000" cy="41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681710" y="6289889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5697038" y="706758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6871788" y="7235664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4462145" y="7903033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5445541" y="7903033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5564408" y="8058608"/>
            <a:ext cx="13144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5094286" y="8211008"/>
            <a:ext cx="14458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6086826" y="8211008"/>
            <a:ext cx="14458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5832541" y="805860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6455093" y="8058607"/>
            <a:ext cx="13144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723226" y="8058606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6501154" y="1097426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6756806" y="1098882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4725891" y="1558513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4962493" y="1559969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6958513" y="1935566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7195115" y="1937022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7028629" y="940773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6015061" y="1249281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6736474" y="1249281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7853229" y="1555338"/>
            <a:ext cx="11949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4138971" y="172312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4220586" y="172312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4923087" y="172312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5004702" y="172312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4649600" y="1723121"/>
            <a:ext cx="11949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4835208" y="2309318"/>
            <a:ext cx="479742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5460889" y="2309318"/>
            <a:ext cx="479742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4456894" y="1935566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6343101" y="2309318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7211458" y="2309318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7356344" y="2467604"/>
            <a:ext cx="24618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5383945" y="2632399"/>
            <a:ext cx="24618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6611123" y="2633088"/>
            <a:ext cx="24618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4784703" y="4386091"/>
            <a:ext cx="306000" cy="265502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4513383" y="365441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5266368" y="3650938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5703156" y="3353100"/>
            <a:ext cx="246184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4411006" y="2998801"/>
            <a:ext cx="223804" cy="288774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7347493" y="3356275"/>
            <a:ext cx="63853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6630417" y="3503226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5828800" y="3091399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6107466" y="3006838"/>
            <a:ext cx="223804" cy="288774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6367145" y="3006838"/>
            <a:ext cx="327670" cy="288774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6344862" y="2778905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6867807" y="3503226"/>
            <a:ext cx="246184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6596061" y="3653250"/>
            <a:ext cx="8977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4321229" y="4446978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5911556" y="445514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4445194" y="4451289"/>
            <a:ext cx="108631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6032172" y="4451289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7217626" y="4357921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7338242" y="4354068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7612596" y="4361548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7733212" y="4357695"/>
            <a:ext cx="98755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6367144" y="4381511"/>
            <a:ext cx="237845" cy="265502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7673126" y="4517453"/>
            <a:ext cx="178696" cy="265502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6265109" y="4820364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5478200" y="4118292"/>
            <a:ext cx="108631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7617383" y="4821177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6816709" y="4026486"/>
            <a:ext cx="108631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4746084" y="5445843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6320675" y="5974364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7293353" y="5974364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6436654" y="5977765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6711155" y="5982719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5588512" y="6134287"/>
            <a:ext cx="98755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6" name="直線矢印コネクタ 235"/>
          <p:cNvCxnSpPr/>
          <p:nvPr/>
        </p:nvCxnSpPr>
        <p:spPr>
          <a:xfrm flipV="1">
            <a:off x="7380022" y="6321555"/>
            <a:ext cx="149485" cy="14948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矢印コネクタ 237"/>
          <p:cNvCxnSpPr/>
          <p:nvPr/>
        </p:nvCxnSpPr>
        <p:spPr>
          <a:xfrm rot="5400000" flipH="1">
            <a:off x="7219353" y="6321555"/>
            <a:ext cx="149485" cy="149485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円/楕円 238"/>
          <p:cNvSpPr/>
          <p:nvPr/>
        </p:nvSpPr>
        <p:spPr>
          <a:xfrm>
            <a:off x="7362466" y="6458747"/>
            <a:ext cx="32538" cy="3253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テキスト ボックス 239"/>
              <p:cNvSpPr txBox="1"/>
              <p:nvPr/>
            </p:nvSpPr>
            <p:spPr>
              <a:xfrm>
                <a:off x="7555322" y="6312938"/>
                <a:ext cx="456727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7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ja-JP" sz="7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7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7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7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40" name="テキスト ボックス 2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322" y="6312938"/>
                <a:ext cx="456727" cy="107722"/>
              </a:xfrm>
              <a:prstGeom prst="rect">
                <a:avLst/>
              </a:prstGeom>
              <a:blipFill rotWithShape="0">
                <a:blip r:embed="rId10"/>
                <a:stretch>
                  <a:fillRect l="-4000" b="-235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/>
              <p:cNvSpPr txBox="1"/>
              <p:nvPr/>
            </p:nvSpPr>
            <p:spPr>
              <a:xfrm>
                <a:off x="6919000" y="6477230"/>
                <a:ext cx="413831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7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7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ja-JP" sz="7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7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700" b="1" dirty="0"/>
              </a:p>
            </p:txBody>
          </p:sp>
        </mc:Choice>
        <mc:Fallback xmlns="">
          <p:sp>
            <p:nvSpPr>
              <p:cNvPr id="241" name="テキスト ボックス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000" y="6477230"/>
                <a:ext cx="413831" cy="107722"/>
              </a:xfrm>
              <a:prstGeom prst="rect">
                <a:avLst/>
              </a:prstGeom>
              <a:blipFill rotWithShape="0">
                <a:blip r:embed="rId11"/>
                <a:stretch>
                  <a:fillRect l="-4412" r="-5882" b="-235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正方形/長方形 241"/>
              <p:cNvSpPr/>
              <p:nvPr/>
            </p:nvSpPr>
            <p:spPr>
              <a:xfrm>
                <a:off x="6964372" y="6205216"/>
                <a:ext cx="315536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ja-JP" sz="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42" name="正方形/長方形 2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372" y="6205216"/>
                <a:ext cx="315536" cy="2154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フリーフォーム 245"/>
          <p:cNvSpPr/>
          <p:nvPr/>
        </p:nvSpPr>
        <p:spPr>
          <a:xfrm>
            <a:off x="7346156" y="6412706"/>
            <a:ext cx="57149" cy="30956"/>
          </a:xfrm>
          <a:custGeom>
            <a:avLst/>
            <a:gdLst>
              <a:gd name="connsiteX0" fmla="*/ 0 w 57149"/>
              <a:gd name="connsiteY0" fmla="*/ 30956 h 30956"/>
              <a:gd name="connsiteX1" fmla="*/ 30956 w 57149"/>
              <a:gd name="connsiteY1" fmla="*/ 0 h 30956"/>
              <a:gd name="connsiteX2" fmla="*/ 57149 w 57149"/>
              <a:gd name="connsiteY2" fmla="*/ 26193 h 3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49" h="30956">
                <a:moveTo>
                  <a:pt x="0" y="30956"/>
                </a:moveTo>
                <a:lnTo>
                  <a:pt x="30956" y="0"/>
                </a:lnTo>
                <a:lnTo>
                  <a:pt x="57149" y="26193"/>
                </a:ln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5020603" y="6923789"/>
            <a:ext cx="23400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6639302" y="6926759"/>
            <a:ext cx="24618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5396723" y="6923788"/>
            <a:ext cx="246184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7728730" y="6917852"/>
            <a:ext cx="246184" cy="147814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7846205" y="7073427"/>
            <a:ext cx="246184" cy="147814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7458499" y="7087507"/>
            <a:ext cx="246184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9007003" y="117154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9091793" y="117154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10606092" y="117154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10687707" y="117154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9728277" y="101573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9809892" y="101573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10008032" y="865896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10237864" y="87079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10976995" y="86794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11220226" y="86448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8188710" y="1017781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8909789" y="101573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8283025" y="133842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9063439" y="1338427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8704272" y="1338427"/>
            <a:ext cx="11949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9278947" y="2283465"/>
            <a:ext cx="11949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9163883" y="2850156"/>
            <a:ext cx="11949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9413253" y="2846839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9662555" y="2848295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12051768" y="1338427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12051768" y="1490740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正方形/長方形 273"/>
          <p:cNvSpPr/>
          <p:nvPr/>
        </p:nvSpPr>
        <p:spPr>
          <a:xfrm>
            <a:off x="10083297" y="1660113"/>
            <a:ext cx="11949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9829787" y="1660113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8885455" y="1815913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9142015" y="181591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10391564" y="1338427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10627960" y="1338427"/>
            <a:ext cx="11949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11376760" y="1338427"/>
            <a:ext cx="472340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8800257" y="1490740"/>
            <a:ext cx="47234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11130041" y="1490740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10728125" y="1660113"/>
            <a:ext cx="47234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8457470" y="1660113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8984999" y="2279396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9069789" y="2279396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9310476" y="243818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正方形/長方形 287"/>
          <p:cNvSpPr/>
          <p:nvPr/>
        </p:nvSpPr>
        <p:spPr>
          <a:xfrm>
            <a:off x="9392091" y="243818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9488276" y="259375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正方形/長方形 289"/>
          <p:cNvSpPr/>
          <p:nvPr/>
        </p:nvSpPr>
        <p:spPr>
          <a:xfrm>
            <a:off x="9569891" y="259375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正方形/長方形 290"/>
          <p:cNvSpPr/>
          <p:nvPr/>
        </p:nvSpPr>
        <p:spPr>
          <a:xfrm>
            <a:off x="8613132" y="258725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正方形/長方形 291"/>
          <p:cNvSpPr/>
          <p:nvPr/>
        </p:nvSpPr>
        <p:spPr>
          <a:xfrm>
            <a:off x="8694747" y="258725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正方形/長方形 292"/>
          <p:cNvSpPr/>
          <p:nvPr/>
        </p:nvSpPr>
        <p:spPr>
          <a:xfrm>
            <a:off x="9267495" y="196315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正方形/長方形 293"/>
          <p:cNvSpPr/>
          <p:nvPr/>
        </p:nvSpPr>
        <p:spPr>
          <a:xfrm>
            <a:off x="9352285" y="196315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正方形/長方形 294"/>
          <p:cNvSpPr/>
          <p:nvPr/>
        </p:nvSpPr>
        <p:spPr>
          <a:xfrm>
            <a:off x="8709835" y="196315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正方形/長方形 295"/>
          <p:cNvSpPr/>
          <p:nvPr/>
        </p:nvSpPr>
        <p:spPr>
          <a:xfrm>
            <a:off x="8794625" y="196315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正方形/長方形 296"/>
          <p:cNvSpPr/>
          <p:nvPr/>
        </p:nvSpPr>
        <p:spPr>
          <a:xfrm>
            <a:off x="10368064" y="181591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正方形/長方形 300"/>
          <p:cNvSpPr/>
          <p:nvPr/>
        </p:nvSpPr>
        <p:spPr>
          <a:xfrm>
            <a:off x="8850925" y="284683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正方形/長方形 301"/>
          <p:cNvSpPr/>
          <p:nvPr/>
        </p:nvSpPr>
        <p:spPr>
          <a:xfrm>
            <a:off x="8932540" y="284683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正方形/長方形 302"/>
          <p:cNvSpPr/>
          <p:nvPr/>
        </p:nvSpPr>
        <p:spPr>
          <a:xfrm>
            <a:off x="10091415" y="284683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正方形/長方形 303"/>
          <p:cNvSpPr/>
          <p:nvPr/>
        </p:nvSpPr>
        <p:spPr>
          <a:xfrm>
            <a:off x="10173030" y="284683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正方形/長方形 304"/>
          <p:cNvSpPr/>
          <p:nvPr/>
        </p:nvSpPr>
        <p:spPr>
          <a:xfrm>
            <a:off x="10307508" y="259375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正方形/長方形 305"/>
          <p:cNvSpPr/>
          <p:nvPr/>
        </p:nvSpPr>
        <p:spPr>
          <a:xfrm>
            <a:off x="10389123" y="2593755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正方形/長方形 306"/>
          <p:cNvSpPr/>
          <p:nvPr/>
        </p:nvSpPr>
        <p:spPr>
          <a:xfrm>
            <a:off x="10218225" y="2279395"/>
            <a:ext cx="8161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正方形/長方形 307"/>
          <p:cNvSpPr/>
          <p:nvPr/>
        </p:nvSpPr>
        <p:spPr>
          <a:xfrm>
            <a:off x="8508515" y="2438310"/>
            <a:ext cx="6745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正方形/長方形 308"/>
          <p:cNvSpPr/>
          <p:nvPr/>
        </p:nvSpPr>
        <p:spPr>
          <a:xfrm>
            <a:off x="8283531" y="243818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正方形/長方形 309"/>
          <p:cNvSpPr/>
          <p:nvPr/>
        </p:nvSpPr>
        <p:spPr>
          <a:xfrm>
            <a:off x="8397431" y="2438180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正方形/長方形 310"/>
          <p:cNvSpPr/>
          <p:nvPr/>
        </p:nvSpPr>
        <p:spPr>
          <a:xfrm>
            <a:off x="11166930" y="2279525"/>
            <a:ext cx="6745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正方形/長方形 311"/>
          <p:cNvSpPr/>
          <p:nvPr/>
        </p:nvSpPr>
        <p:spPr>
          <a:xfrm>
            <a:off x="11055846" y="2279395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正方形/長方形 312"/>
          <p:cNvSpPr/>
          <p:nvPr/>
        </p:nvSpPr>
        <p:spPr>
          <a:xfrm>
            <a:off x="11405096" y="2431795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正方形/長方形 313"/>
          <p:cNvSpPr/>
          <p:nvPr/>
        </p:nvSpPr>
        <p:spPr>
          <a:xfrm>
            <a:off x="10510331" y="2438179"/>
            <a:ext cx="67450" cy="119653"/>
          </a:xfrm>
          <a:prstGeom prst="rect">
            <a:avLst/>
          </a:prstGeom>
          <a:noFill/>
          <a:ln w="635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正方形/長方形 314"/>
          <p:cNvSpPr/>
          <p:nvPr/>
        </p:nvSpPr>
        <p:spPr>
          <a:xfrm>
            <a:off x="8780269" y="2587256"/>
            <a:ext cx="67450" cy="119653"/>
          </a:xfrm>
          <a:prstGeom prst="rect">
            <a:avLst/>
          </a:prstGeom>
          <a:noFill/>
          <a:ln w="635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正方形/長方形 315"/>
          <p:cNvSpPr/>
          <p:nvPr/>
        </p:nvSpPr>
        <p:spPr>
          <a:xfrm>
            <a:off x="8567281" y="3271639"/>
            <a:ext cx="6745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正方形/長方形 317"/>
          <p:cNvSpPr/>
          <p:nvPr/>
        </p:nvSpPr>
        <p:spPr>
          <a:xfrm>
            <a:off x="10441762" y="3271639"/>
            <a:ext cx="6745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正方形/長方形 318"/>
          <p:cNvSpPr/>
          <p:nvPr/>
        </p:nvSpPr>
        <p:spPr>
          <a:xfrm>
            <a:off x="10216778" y="327163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正方形/長方形 319"/>
          <p:cNvSpPr/>
          <p:nvPr/>
        </p:nvSpPr>
        <p:spPr>
          <a:xfrm>
            <a:off x="10330678" y="3271639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1" name="正方形/長方形 320"/>
          <p:cNvSpPr/>
          <p:nvPr/>
        </p:nvSpPr>
        <p:spPr>
          <a:xfrm>
            <a:off x="10930059" y="327163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2" name="正方形/長方形 321"/>
          <p:cNvSpPr/>
          <p:nvPr/>
        </p:nvSpPr>
        <p:spPr>
          <a:xfrm>
            <a:off x="11011674" y="327163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正方形/長方形 322"/>
          <p:cNvSpPr/>
          <p:nvPr/>
        </p:nvSpPr>
        <p:spPr>
          <a:xfrm>
            <a:off x="11097196" y="3271639"/>
            <a:ext cx="67450" cy="119653"/>
          </a:xfrm>
          <a:prstGeom prst="rect">
            <a:avLst/>
          </a:prstGeom>
          <a:noFill/>
          <a:ln w="635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正方形/長方形 323"/>
          <p:cNvSpPr/>
          <p:nvPr/>
        </p:nvSpPr>
        <p:spPr>
          <a:xfrm>
            <a:off x="8876894" y="3271639"/>
            <a:ext cx="98755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正方形/長方形 324"/>
          <p:cNvSpPr/>
          <p:nvPr/>
        </p:nvSpPr>
        <p:spPr>
          <a:xfrm>
            <a:off x="9457580" y="3271639"/>
            <a:ext cx="119494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正方形/長方形 325"/>
          <p:cNvSpPr/>
          <p:nvPr/>
        </p:nvSpPr>
        <p:spPr>
          <a:xfrm>
            <a:off x="11489965" y="2435004"/>
            <a:ext cx="67450" cy="119653"/>
          </a:xfrm>
          <a:prstGeom prst="rect">
            <a:avLst/>
          </a:prstGeom>
          <a:noFill/>
          <a:ln w="635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正方形/長方形 326"/>
          <p:cNvSpPr/>
          <p:nvPr/>
        </p:nvSpPr>
        <p:spPr>
          <a:xfrm>
            <a:off x="8761335" y="3271639"/>
            <a:ext cx="108631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正方形/長方形 327"/>
          <p:cNvSpPr/>
          <p:nvPr/>
        </p:nvSpPr>
        <p:spPr>
          <a:xfrm>
            <a:off x="9346237" y="3271639"/>
            <a:ext cx="108631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正方形/長方形 329"/>
          <p:cNvSpPr/>
          <p:nvPr/>
        </p:nvSpPr>
        <p:spPr>
          <a:xfrm>
            <a:off x="9535013" y="3566369"/>
            <a:ext cx="9875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1" name="正方形/長方形 330"/>
          <p:cNvSpPr/>
          <p:nvPr/>
        </p:nvSpPr>
        <p:spPr>
          <a:xfrm>
            <a:off x="9665324" y="3563052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正方形/長方形 331"/>
          <p:cNvSpPr/>
          <p:nvPr/>
        </p:nvSpPr>
        <p:spPr>
          <a:xfrm>
            <a:off x="9806625" y="3564508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" name="正方形/長方形 332"/>
          <p:cNvSpPr/>
          <p:nvPr/>
        </p:nvSpPr>
        <p:spPr>
          <a:xfrm>
            <a:off x="10685325" y="4086312"/>
            <a:ext cx="11949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" name="正方形/長方形 333"/>
          <p:cNvSpPr/>
          <p:nvPr/>
        </p:nvSpPr>
        <p:spPr>
          <a:xfrm>
            <a:off x="9771386" y="3932243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" name="正方形/長方形 334"/>
          <p:cNvSpPr/>
          <p:nvPr/>
        </p:nvSpPr>
        <p:spPr>
          <a:xfrm>
            <a:off x="8508515" y="3933836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" name="正方形/長方形 335"/>
          <p:cNvSpPr/>
          <p:nvPr/>
        </p:nvSpPr>
        <p:spPr>
          <a:xfrm>
            <a:off x="11801294" y="392075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" name="正方形/長方形 336"/>
          <p:cNvSpPr/>
          <p:nvPr/>
        </p:nvSpPr>
        <p:spPr>
          <a:xfrm>
            <a:off x="11882909" y="3920758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" name="正方形/長方形 337"/>
          <p:cNvSpPr/>
          <p:nvPr/>
        </p:nvSpPr>
        <p:spPr>
          <a:xfrm>
            <a:off x="9421564" y="4082132"/>
            <a:ext cx="13144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" name="正方形/長方形 339"/>
          <p:cNvSpPr/>
          <p:nvPr/>
        </p:nvSpPr>
        <p:spPr>
          <a:xfrm>
            <a:off x="9687087" y="4348486"/>
            <a:ext cx="13144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" name="正方形/長方形 340"/>
          <p:cNvSpPr/>
          <p:nvPr/>
        </p:nvSpPr>
        <p:spPr>
          <a:xfrm>
            <a:off x="8724330" y="4357695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" name="正方形/長方形 341"/>
          <p:cNvSpPr/>
          <p:nvPr/>
        </p:nvSpPr>
        <p:spPr>
          <a:xfrm>
            <a:off x="8929768" y="4357695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" name="正方形/長方形 342"/>
          <p:cNvSpPr/>
          <p:nvPr/>
        </p:nvSpPr>
        <p:spPr>
          <a:xfrm>
            <a:off x="9203476" y="4354068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" name="正方形/長方形 343"/>
          <p:cNvSpPr/>
          <p:nvPr/>
        </p:nvSpPr>
        <p:spPr>
          <a:xfrm>
            <a:off x="9408914" y="4354068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" name="正方形/長方形 344"/>
          <p:cNvSpPr/>
          <p:nvPr/>
        </p:nvSpPr>
        <p:spPr>
          <a:xfrm>
            <a:off x="10606092" y="4346925"/>
            <a:ext cx="13144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" name="正方形/長方形 345"/>
          <p:cNvSpPr/>
          <p:nvPr/>
        </p:nvSpPr>
        <p:spPr>
          <a:xfrm>
            <a:off x="8699680" y="4957455"/>
            <a:ext cx="698761" cy="3575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" name="正方形/長方形 346"/>
          <p:cNvSpPr/>
          <p:nvPr/>
        </p:nvSpPr>
        <p:spPr>
          <a:xfrm>
            <a:off x="9422005" y="4957455"/>
            <a:ext cx="698761" cy="3575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" name="正方形/長方形 347"/>
          <p:cNvSpPr/>
          <p:nvPr/>
        </p:nvSpPr>
        <p:spPr>
          <a:xfrm>
            <a:off x="9392091" y="571647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" name="正方形/長方形 348"/>
          <p:cNvSpPr/>
          <p:nvPr/>
        </p:nvSpPr>
        <p:spPr>
          <a:xfrm>
            <a:off x="8522392" y="5716478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" name="正方形/長方形 349"/>
          <p:cNvSpPr/>
          <p:nvPr/>
        </p:nvSpPr>
        <p:spPr>
          <a:xfrm>
            <a:off x="10863060" y="571647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" name="正方形/長方形 350"/>
          <p:cNvSpPr/>
          <p:nvPr/>
        </p:nvSpPr>
        <p:spPr>
          <a:xfrm>
            <a:off x="10944675" y="571647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" name="正方形/長方形 351"/>
          <p:cNvSpPr/>
          <p:nvPr/>
        </p:nvSpPr>
        <p:spPr>
          <a:xfrm>
            <a:off x="11352192" y="571647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" name="正方形/長方形 352"/>
          <p:cNvSpPr/>
          <p:nvPr/>
        </p:nvSpPr>
        <p:spPr>
          <a:xfrm>
            <a:off x="11433807" y="571647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" name="正方形/長方形 353"/>
          <p:cNvSpPr/>
          <p:nvPr/>
        </p:nvSpPr>
        <p:spPr>
          <a:xfrm>
            <a:off x="8523165" y="602177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" name="正方形/長方形 354"/>
          <p:cNvSpPr/>
          <p:nvPr/>
        </p:nvSpPr>
        <p:spPr>
          <a:xfrm>
            <a:off x="8604780" y="6021777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" name="正方形/長方形 355"/>
          <p:cNvSpPr/>
          <p:nvPr/>
        </p:nvSpPr>
        <p:spPr>
          <a:xfrm>
            <a:off x="9316777" y="5882536"/>
            <a:ext cx="6745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" name="正方形/長方形 356"/>
          <p:cNvSpPr/>
          <p:nvPr/>
        </p:nvSpPr>
        <p:spPr>
          <a:xfrm>
            <a:off x="9091793" y="5882406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" name="正方形/長方形 357"/>
          <p:cNvSpPr/>
          <p:nvPr/>
        </p:nvSpPr>
        <p:spPr>
          <a:xfrm>
            <a:off x="9205693" y="5882406"/>
            <a:ext cx="7419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" name="正方形/長方形 358"/>
          <p:cNvSpPr/>
          <p:nvPr/>
        </p:nvSpPr>
        <p:spPr>
          <a:xfrm>
            <a:off x="9614936" y="5882405"/>
            <a:ext cx="8161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" name="正方形/長方形 359"/>
          <p:cNvSpPr/>
          <p:nvPr/>
        </p:nvSpPr>
        <p:spPr>
          <a:xfrm>
            <a:off x="8694685" y="6021777"/>
            <a:ext cx="67450" cy="119653"/>
          </a:xfrm>
          <a:prstGeom prst="rect">
            <a:avLst/>
          </a:prstGeom>
          <a:noFill/>
          <a:ln w="635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" name="正方形/長方形 360"/>
          <p:cNvSpPr/>
          <p:nvPr/>
        </p:nvSpPr>
        <p:spPr>
          <a:xfrm>
            <a:off x="8923468" y="6022554"/>
            <a:ext cx="74195" cy="119653"/>
          </a:xfrm>
          <a:prstGeom prst="rect">
            <a:avLst/>
          </a:prstGeom>
          <a:noFill/>
          <a:ln w="635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" name="正方形/長方形 361"/>
          <p:cNvSpPr/>
          <p:nvPr/>
        </p:nvSpPr>
        <p:spPr>
          <a:xfrm>
            <a:off x="8471501" y="646335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" name="正方形/長方形 362"/>
          <p:cNvSpPr/>
          <p:nvPr/>
        </p:nvSpPr>
        <p:spPr>
          <a:xfrm>
            <a:off x="8553116" y="6463353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" name="正方形/長方形 363"/>
          <p:cNvSpPr/>
          <p:nvPr/>
        </p:nvSpPr>
        <p:spPr>
          <a:xfrm>
            <a:off x="9493509" y="6360833"/>
            <a:ext cx="679521" cy="347889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" name="正方形/長方形 364"/>
          <p:cNvSpPr/>
          <p:nvPr/>
        </p:nvSpPr>
        <p:spPr>
          <a:xfrm>
            <a:off x="8769218" y="6360833"/>
            <a:ext cx="679521" cy="347889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" name="正方形/長方形 365"/>
          <p:cNvSpPr/>
          <p:nvPr/>
        </p:nvSpPr>
        <p:spPr>
          <a:xfrm>
            <a:off x="8728410" y="674247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8" name="正方形/長方形 367"/>
          <p:cNvSpPr/>
          <p:nvPr/>
        </p:nvSpPr>
        <p:spPr>
          <a:xfrm>
            <a:off x="9512565" y="6742470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9" name="正方形/長方形 368"/>
          <p:cNvSpPr/>
          <p:nvPr/>
        </p:nvSpPr>
        <p:spPr>
          <a:xfrm>
            <a:off x="9768409" y="690434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0" name="正方形/長方形 369"/>
          <p:cNvSpPr/>
          <p:nvPr/>
        </p:nvSpPr>
        <p:spPr>
          <a:xfrm>
            <a:off x="9850024" y="690434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1" name="正方形/長方形 370"/>
          <p:cNvSpPr/>
          <p:nvPr/>
        </p:nvSpPr>
        <p:spPr>
          <a:xfrm>
            <a:off x="11106373" y="674247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2" name="正方形/長方形 371"/>
          <p:cNvSpPr/>
          <p:nvPr/>
        </p:nvSpPr>
        <p:spPr>
          <a:xfrm>
            <a:off x="11187988" y="674247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3" name="正方形/長方形 372"/>
          <p:cNvSpPr/>
          <p:nvPr/>
        </p:nvSpPr>
        <p:spPr>
          <a:xfrm>
            <a:off x="8540127" y="733067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4" name="正方形/長方形 373"/>
          <p:cNvSpPr/>
          <p:nvPr/>
        </p:nvSpPr>
        <p:spPr>
          <a:xfrm>
            <a:off x="8621742" y="733067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5" name="正方形/長方形 374"/>
          <p:cNvSpPr/>
          <p:nvPr/>
        </p:nvSpPr>
        <p:spPr>
          <a:xfrm>
            <a:off x="10916542" y="733067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6" name="正方形/長方形 375"/>
          <p:cNvSpPr/>
          <p:nvPr/>
        </p:nvSpPr>
        <p:spPr>
          <a:xfrm>
            <a:off x="10998157" y="7330670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7" name="正方形/長方形 376"/>
          <p:cNvSpPr/>
          <p:nvPr/>
        </p:nvSpPr>
        <p:spPr>
          <a:xfrm>
            <a:off x="8230285" y="690434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8" name="正方形/長方形 377"/>
          <p:cNvSpPr/>
          <p:nvPr/>
        </p:nvSpPr>
        <p:spPr>
          <a:xfrm>
            <a:off x="8311900" y="690434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9" name="正方形/長方形 378"/>
          <p:cNvSpPr/>
          <p:nvPr/>
        </p:nvSpPr>
        <p:spPr>
          <a:xfrm>
            <a:off x="10930059" y="690434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0" name="正方形/長方形 379"/>
          <p:cNvSpPr/>
          <p:nvPr/>
        </p:nvSpPr>
        <p:spPr>
          <a:xfrm>
            <a:off x="11011674" y="6904342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1" name="正方形/長方形 380"/>
          <p:cNvSpPr/>
          <p:nvPr/>
        </p:nvSpPr>
        <p:spPr>
          <a:xfrm>
            <a:off x="8234055" y="4795524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2" name="正方形/長方形 381"/>
          <p:cNvSpPr/>
          <p:nvPr/>
        </p:nvSpPr>
        <p:spPr>
          <a:xfrm>
            <a:off x="8470514" y="4795524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302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グループ化 297"/>
          <p:cNvGrpSpPr/>
          <p:nvPr/>
        </p:nvGrpSpPr>
        <p:grpSpPr>
          <a:xfrm>
            <a:off x="4111625" y="6653453"/>
            <a:ext cx="3981969" cy="458475"/>
            <a:chOff x="11830758" y="-458475"/>
            <a:chExt cx="3981969" cy="458475"/>
          </a:xfrm>
        </p:grpSpPr>
        <p:pic>
          <p:nvPicPr>
            <p:cNvPr id="294" name="図 293"/>
            <p:cNvPicPr>
              <a:picLocks noChangeAspect="1"/>
            </p:cNvPicPr>
            <p:nvPr/>
          </p:nvPicPr>
          <p:blipFill rotWithShape="1">
            <a:blip r:embed="rId3"/>
            <a:srcRect b="91776"/>
            <a:stretch/>
          </p:blipFill>
          <p:spPr>
            <a:xfrm>
              <a:off x="11837398" y="-458475"/>
              <a:ext cx="3975329" cy="458475"/>
            </a:xfrm>
            <a:prstGeom prst="rect">
              <a:avLst/>
            </a:prstGeom>
          </p:spPr>
        </p:pic>
        <p:sp>
          <p:nvSpPr>
            <p:cNvPr id="295" name="正方形/長方形 294"/>
            <p:cNvSpPr/>
            <p:nvPr/>
          </p:nvSpPr>
          <p:spPr>
            <a:xfrm>
              <a:off x="13116212" y="-447796"/>
              <a:ext cx="411405" cy="119653"/>
            </a:xfrm>
            <a:prstGeom prst="rect">
              <a:avLst/>
            </a:prstGeom>
            <a:noFill/>
            <a:ln w="6350">
              <a:solidFill>
                <a:srgbClr val="CC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6" name="正方形/長方形 295"/>
            <p:cNvSpPr/>
            <p:nvPr/>
          </p:nvSpPr>
          <p:spPr>
            <a:xfrm>
              <a:off x="11830758" y="-284042"/>
              <a:ext cx="191923" cy="119653"/>
            </a:xfrm>
            <a:prstGeom prst="rect">
              <a:avLst/>
            </a:prstGeom>
            <a:noFill/>
            <a:ln w="6350">
              <a:solidFill>
                <a:srgbClr val="CC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7" name="正方形/長方形 296"/>
            <p:cNvSpPr/>
            <p:nvPr/>
          </p:nvSpPr>
          <p:spPr>
            <a:xfrm>
              <a:off x="12681193" y="-288805"/>
              <a:ext cx="497801" cy="119653"/>
            </a:xfrm>
            <a:prstGeom prst="rect">
              <a:avLst/>
            </a:prstGeom>
            <a:noFill/>
            <a:ln w="6350">
              <a:solidFill>
                <a:srgbClr val="CC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65" y="1894307"/>
            <a:ext cx="4041484" cy="46669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b="69666"/>
          <a:stretch/>
        </p:blipFill>
        <p:spPr>
          <a:xfrm>
            <a:off x="8198629" y="5760569"/>
            <a:ext cx="3993371" cy="183708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/>
          <a:srcRect t="63827"/>
          <a:stretch/>
        </p:blipFill>
        <p:spPr>
          <a:xfrm>
            <a:off x="8198629" y="3725935"/>
            <a:ext cx="3975329" cy="2016676"/>
          </a:xfrm>
          <a:prstGeom prst="rect">
            <a:avLst/>
          </a:prstGeom>
        </p:spPr>
      </p:pic>
      <p:sp>
        <p:nvSpPr>
          <p:cNvPr id="182" name="正方形/長方形 181"/>
          <p:cNvSpPr/>
          <p:nvPr/>
        </p:nvSpPr>
        <p:spPr>
          <a:xfrm>
            <a:off x="9156292" y="3724843"/>
            <a:ext cx="1937158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8375445" y="4440044"/>
            <a:ext cx="216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8197301" y="4440044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8597403" y="4440044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9708601" y="4452744"/>
            <a:ext cx="286299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10610301" y="4452744"/>
            <a:ext cx="194224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9950450" y="4977373"/>
            <a:ext cx="11747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0251526" y="4668096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10667725" y="4977372"/>
            <a:ext cx="11747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11677812" y="4823657"/>
            <a:ext cx="11747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11925885" y="4823656"/>
            <a:ext cx="11747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8285130" y="5445701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8496982" y="5445701"/>
            <a:ext cx="41652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10112171" y="5442093"/>
            <a:ext cx="194224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10399964" y="5442093"/>
            <a:ext cx="99667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11353800" y="6516963"/>
            <a:ext cx="324012" cy="8877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11353800" y="6635165"/>
            <a:ext cx="324012" cy="8877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フリーフォーム 198"/>
          <p:cNvSpPr/>
          <p:nvPr/>
        </p:nvSpPr>
        <p:spPr>
          <a:xfrm>
            <a:off x="10445750" y="6516836"/>
            <a:ext cx="923925" cy="117475"/>
          </a:xfrm>
          <a:custGeom>
            <a:avLst/>
            <a:gdLst>
              <a:gd name="connsiteX0" fmla="*/ 923925 w 923925"/>
              <a:gd name="connsiteY0" fmla="*/ 0 h 117475"/>
              <a:gd name="connsiteX1" fmla="*/ 0 w 923925"/>
              <a:gd name="connsiteY1" fmla="*/ 0 h 117475"/>
              <a:gd name="connsiteX2" fmla="*/ 0 w 923925"/>
              <a:gd name="connsiteY2" fmla="*/ 117475 h 11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925" h="117475">
                <a:moveTo>
                  <a:pt x="923925" y="0"/>
                </a:moveTo>
                <a:lnTo>
                  <a:pt x="0" y="0"/>
                </a:lnTo>
                <a:lnTo>
                  <a:pt x="0" y="117475"/>
                </a:lnTo>
              </a:path>
            </a:pathLst>
          </a:custGeom>
          <a:noFill/>
          <a:ln w="6350">
            <a:solidFill>
              <a:schemeClr val="accent2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フリーフォーム 200"/>
          <p:cNvSpPr/>
          <p:nvPr/>
        </p:nvSpPr>
        <p:spPr>
          <a:xfrm>
            <a:off x="10893425" y="6713686"/>
            <a:ext cx="460375" cy="279400"/>
          </a:xfrm>
          <a:custGeom>
            <a:avLst/>
            <a:gdLst>
              <a:gd name="connsiteX0" fmla="*/ 460375 w 460375"/>
              <a:gd name="connsiteY0" fmla="*/ 0 h 279400"/>
              <a:gd name="connsiteX1" fmla="*/ 460375 w 460375"/>
              <a:gd name="connsiteY1" fmla="*/ 279400 h 279400"/>
              <a:gd name="connsiteX2" fmla="*/ 0 w 460375"/>
              <a:gd name="connsiteY2" fmla="*/ 279400 h 279400"/>
              <a:gd name="connsiteX3" fmla="*/ 0 w 460375"/>
              <a:gd name="connsiteY3" fmla="*/ 180975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375" h="279400">
                <a:moveTo>
                  <a:pt x="460375" y="0"/>
                </a:moveTo>
                <a:lnTo>
                  <a:pt x="460375" y="279400"/>
                </a:lnTo>
                <a:lnTo>
                  <a:pt x="0" y="279400"/>
                </a:lnTo>
                <a:lnTo>
                  <a:pt x="0" y="180975"/>
                </a:lnTo>
              </a:path>
            </a:pathLst>
          </a:custGeom>
          <a:noFill/>
          <a:ln w="6350">
            <a:solidFill>
              <a:schemeClr val="accent2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2" name="テキスト ボックス 201"/>
          <p:cNvSpPr txBox="1"/>
          <p:nvPr/>
        </p:nvSpPr>
        <p:spPr>
          <a:xfrm>
            <a:off x="10311448" y="5983852"/>
            <a:ext cx="584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細かい</a:t>
            </a:r>
            <a:r>
              <a:rPr lang="ja-JP" altLang="en-US" sz="800" dirty="0">
                <a:solidFill>
                  <a:schemeClr val="accent2"/>
                </a:solidFill>
              </a:rPr>
              <a:t>波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テキスト ボックス 202"/>
              <p:cNvSpPr txBox="1"/>
              <p:nvPr/>
            </p:nvSpPr>
            <p:spPr>
              <a:xfrm>
                <a:off x="11093949" y="3781280"/>
                <a:ext cx="143074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9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9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9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sz="9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sz="9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sz="9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9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ja-JP" sz="90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9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9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9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9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sz="9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sz="9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sz="9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9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ja-JP" sz="90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sz="9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9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9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9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9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sz="90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9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1" lang="en-US" altLang="ja-JP" sz="90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ja-JP" sz="900" dirty="0" smtClean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9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9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9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sz="9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9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203" name="テキスト ボックス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3949" y="3781280"/>
                <a:ext cx="1430743" cy="553998"/>
              </a:xfrm>
              <a:prstGeom prst="rect">
                <a:avLst/>
              </a:prstGeom>
              <a:blipFill rotWithShape="0">
                <a:blip r:embed="rId6"/>
                <a:stretch>
                  <a:fillRect l="-426" t="-41758" r="-15319" b="-637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テキスト ボックス 203"/>
              <p:cNvSpPr txBox="1"/>
              <p:nvPr/>
            </p:nvSpPr>
            <p:spPr>
              <a:xfrm>
                <a:off x="10440313" y="6215350"/>
                <a:ext cx="179183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ja-JP" sz="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sz="80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8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num>
                      <m:den>
                        <m: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en-US" altLang="ja-JP" sz="800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ja-JP" sz="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8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ja-JP" sz="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ja-JP" sz="8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テキスト ボックス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313" y="6215350"/>
                <a:ext cx="1791834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340" t="-85000" b="-1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正方形/長方形 204"/>
          <p:cNvSpPr/>
          <p:nvPr/>
        </p:nvSpPr>
        <p:spPr>
          <a:xfrm>
            <a:off x="8740252" y="5605498"/>
            <a:ext cx="442800" cy="517587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9183052" y="5717757"/>
            <a:ext cx="442800" cy="405328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/>
              <p:cNvSpPr txBox="1"/>
              <p:nvPr/>
            </p:nvSpPr>
            <p:spPr>
              <a:xfrm>
                <a:off x="8724013" y="5556174"/>
                <a:ext cx="529525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9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ja-JP" altLang="en-US" sz="9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　</m:t>
                      </m:r>
                      <m:r>
                        <a:rPr lang="en-US" altLang="ja-JP" sz="9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ja-JP" altLang="en-US" sz="9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　</m:t>
                      </m:r>
                    </m:oMath>
                  </m:oMathPara>
                </a14:m>
                <a:endParaRPr lang="en-US" altLang="ja-JP" sz="9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7" name="テキスト ボックス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013" y="5556174"/>
                <a:ext cx="529525" cy="161583"/>
              </a:xfrm>
              <a:prstGeom prst="rect">
                <a:avLst/>
              </a:prstGeom>
              <a:blipFill rotWithShape="0"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/>
              <p:cNvSpPr txBox="1"/>
              <p:nvPr/>
            </p:nvSpPr>
            <p:spPr>
              <a:xfrm>
                <a:off x="9205939" y="5669623"/>
                <a:ext cx="377125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9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ja-JP" altLang="en-US" sz="9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　</m:t>
                      </m:r>
                      <m:r>
                        <a:rPr lang="en-US" altLang="ja-JP" sz="9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ja-JP" sz="9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939" y="5669623"/>
                <a:ext cx="377125" cy="161583"/>
              </a:xfrm>
              <a:prstGeom prst="rect">
                <a:avLst/>
              </a:prstGeom>
              <a:blipFill rotWithShape="0">
                <a:blip r:embed="rId9"/>
                <a:stretch>
                  <a:fillRect l="-1613" b="-148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フリーフォーム 208"/>
          <p:cNvSpPr/>
          <p:nvPr/>
        </p:nvSpPr>
        <p:spPr>
          <a:xfrm>
            <a:off x="9182100" y="5631011"/>
            <a:ext cx="1643063" cy="571500"/>
          </a:xfrm>
          <a:custGeom>
            <a:avLst/>
            <a:gdLst>
              <a:gd name="connsiteX0" fmla="*/ 0 w 1643063"/>
              <a:gd name="connsiteY0" fmla="*/ 0 h 571500"/>
              <a:gd name="connsiteX1" fmla="*/ 1643063 w 1643063"/>
              <a:gd name="connsiteY1" fmla="*/ 0 h 571500"/>
              <a:gd name="connsiteX2" fmla="*/ 1643063 w 1643063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3063" h="571500">
                <a:moveTo>
                  <a:pt x="0" y="0"/>
                </a:moveTo>
                <a:lnTo>
                  <a:pt x="1643063" y="0"/>
                </a:lnTo>
                <a:lnTo>
                  <a:pt x="1643063" y="571500"/>
                </a:lnTo>
              </a:path>
            </a:pathLst>
          </a:custGeom>
          <a:noFill/>
          <a:ln w="6350">
            <a:solidFill>
              <a:srgbClr val="0000FF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フリーフォーム 209"/>
          <p:cNvSpPr/>
          <p:nvPr/>
        </p:nvSpPr>
        <p:spPr>
          <a:xfrm>
            <a:off x="9629775" y="6045349"/>
            <a:ext cx="1054996" cy="304800"/>
          </a:xfrm>
          <a:custGeom>
            <a:avLst/>
            <a:gdLst>
              <a:gd name="connsiteX0" fmla="*/ 0 w 895350"/>
              <a:gd name="connsiteY0" fmla="*/ 0 h 304800"/>
              <a:gd name="connsiteX1" fmla="*/ 590550 w 895350"/>
              <a:gd name="connsiteY1" fmla="*/ 0 h 304800"/>
              <a:gd name="connsiteX2" fmla="*/ 590550 w 895350"/>
              <a:gd name="connsiteY2" fmla="*/ 304800 h 304800"/>
              <a:gd name="connsiteX3" fmla="*/ 895350 w 895350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" h="304800">
                <a:moveTo>
                  <a:pt x="0" y="0"/>
                </a:moveTo>
                <a:lnTo>
                  <a:pt x="590550" y="0"/>
                </a:lnTo>
                <a:lnTo>
                  <a:pt x="590550" y="304800"/>
                </a:lnTo>
                <a:lnTo>
                  <a:pt x="895350" y="304800"/>
                </a:lnTo>
              </a:path>
            </a:pathLst>
          </a:custGeom>
          <a:noFill/>
          <a:ln w="6350">
            <a:solidFill>
              <a:srgbClr val="0000FF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1" name="右中かっこ 210"/>
          <p:cNvSpPr/>
          <p:nvPr/>
        </p:nvSpPr>
        <p:spPr>
          <a:xfrm>
            <a:off x="11961311" y="6198408"/>
            <a:ext cx="46622" cy="26161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フリーフォーム 211"/>
          <p:cNvSpPr/>
          <p:nvPr/>
        </p:nvSpPr>
        <p:spPr>
          <a:xfrm>
            <a:off x="11753851" y="6328717"/>
            <a:ext cx="381000" cy="296310"/>
          </a:xfrm>
          <a:custGeom>
            <a:avLst/>
            <a:gdLst>
              <a:gd name="connsiteX0" fmla="*/ 271463 w 381000"/>
              <a:gd name="connsiteY0" fmla="*/ 0 h 290513"/>
              <a:gd name="connsiteX1" fmla="*/ 381000 w 381000"/>
              <a:gd name="connsiteY1" fmla="*/ 0 h 290513"/>
              <a:gd name="connsiteX2" fmla="*/ 381000 w 381000"/>
              <a:gd name="connsiteY2" fmla="*/ 290513 h 290513"/>
              <a:gd name="connsiteX3" fmla="*/ 0 w 381000"/>
              <a:gd name="connsiteY3" fmla="*/ 290513 h 29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290513">
                <a:moveTo>
                  <a:pt x="271463" y="0"/>
                </a:moveTo>
                <a:lnTo>
                  <a:pt x="381000" y="0"/>
                </a:lnTo>
                <a:lnTo>
                  <a:pt x="381000" y="290513"/>
                </a:lnTo>
                <a:lnTo>
                  <a:pt x="0" y="290513"/>
                </a:lnTo>
              </a:path>
            </a:pathLst>
          </a:custGeom>
          <a:noFill/>
          <a:ln w="6350">
            <a:solidFill>
              <a:schemeClr val="accent2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3" name="右中かっこ 212"/>
          <p:cNvSpPr/>
          <p:nvPr/>
        </p:nvSpPr>
        <p:spPr>
          <a:xfrm>
            <a:off x="11683075" y="6495570"/>
            <a:ext cx="46622" cy="26161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10589837" y="6585035"/>
            <a:ext cx="63875" cy="8877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10141408" y="6622646"/>
            <a:ext cx="63875" cy="8877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テキスト ボックス 215"/>
              <p:cNvSpPr txBox="1"/>
              <p:nvPr/>
            </p:nvSpPr>
            <p:spPr>
              <a:xfrm>
                <a:off x="8675716" y="7504521"/>
                <a:ext cx="353889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sz="8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8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altLang="ja-JP" sz="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ja-JP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ja-JP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altLang="ja-JP" sz="8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ja-JP" sz="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altLang="ja-JP" sz="8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en-US" altLang="ja-JP" sz="8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ja-JP" sz="80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ja-JP" sz="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8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ja-JP" sz="8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ja-JP" sz="8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ja-JP" sz="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テキスト ボックス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16" y="7504521"/>
                <a:ext cx="3538895" cy="246221"/>
              </a:xfrm>
              <a:prstGeom prst="rect">
                <a:avLst/>
              </a:prstGeom>
              <a:blipFill rotWithShape="0">
                <a:blip r:embed="rId10"/>
                <a:stretch>
                  <a:fillRect t="-82500" b="-13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正方形/長方形 216"/>
          <p:cNvSpPr/>
          <p:nvPr/>
        </p:nvSpPr>
        <p:spPr>
          <a:xfrm>
            <a:off x="11355388" y="7150424"/>
            <a:ext cx="324012" cy="8877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11355388" y="7268626"/>
            <a:ext cx="324012" cy="8877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8714487" y="7150424"/>
            <a:ext cx="943862" cy="25129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1" name="直線矢印コネクタ 220"/>
          <p:cNvCxnSpPr/>
          <p:nvPr/>
        </p:nvCxnSpPr>
        <p:spPr>
          <a:xfrm flipH="1">
            <a:off x="9663113" y="7181699"/>
            <a:ext cx="1690687" cy="0"/>
          </a:xfrm>
          <a:prstGeom prst="straightConnector1">
            <a:avLst/>
          </a:prstGeom>
          <a:noFill/>
          <a:ln w="6350">
            <a:solidFill>
              <a:schemeClr val="accent2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2" name="正方形/長方形 221"/>
          <p:cNvSpPr/>
          <p:nvPr/>
        </p:nvSpPr>
        <p:spPr>
          <a:xfrm>
            <a:off x="10141408" y="7252083"/>
            <a:ext cx="63875" cy="8877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6" name="直線矢印コネクタ 225"/>
          <p:cNvCxnSpPr/>
          <p:nvPr/>
        </p:nvCxnSpPr>
        <p:spPr>
          <a:xfrm flipH="1">
            <a:off x="10204298" y="7271306"/>
            <a:ext cx="1174311" cy="0"/>
          </a:xfrm>
          <a:prstGeom prst="straightConnector1">
            <a:avLst/>
          </a:prstGeom>
          <a:noFill/>
          <a:ln w="6350">
            <a:solidFill>
              <a:schemeClr val="accent2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7" name="右中かっこ 226"/>
          <p:cNvSpPr/>
          <p:nvPr/>
        </p:nvSpPr>
        <p:spPr>
          <a:xfrm>
            <a:off x="11689927" y="7132606"/>
            <a:ext cx="46622" cy="26161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フリーフォーム 227"/>
          <p:cNvSpPr/>
          <p:nvPr/>
        </p:nvSpPr>
        <p:spPr>
          <a:xfrm>
            <a:off x="11753850" y="7264549"/>
            <a:ext cx="323850" cy="212488"/>
          </a:xfrm>
          <a:custGeom>
            <a:avLst/>
            <a:gdLst>
              <a:gd name="connsiteX0" fmla="*/ 0 w 323850"/>
              <a:gd name="connsiteY0" fmla="*/ 0 h 180975"/>
              <a:gd name="connsiteX1" fmla="*/ 323850 w 323850"/>
              <a:gd name="connsiteY1" fmla="*/ 0 h 180975"/>
              <a:gd name="connsiteX2" fmla="*/ 323850 w 323850"/>
              <a:gd name="connsiteY2" fmla="*/ 18097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" h="180975">
                <a:moveTo>
                  <a:pt x="0" y="0"/>
                </a:moveTo>
                <a:lnTo>
                  <a:pt x="323850" y="0"/>
                </a:lnTo>
                <a:lnTo>
                  <a:pt x="323850" y="180975"/>
                </a:lnTo>
              </a:path>
            </a:pathLst>
          </a:custGeom>
          <a:noFill/>
          <a:ln w="6350">
            <a:solidFill>
              <a:schemeClr val="accent2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テキスト ボックス 228"/>
          <p:cNvSpPr txBox="1"/>
          <p:nvPr/>
        </p:nvSpPr>
        <p:spPr>
          <a:xfrm>
            <a:off x="8272209" y="7467991"/>
            <a:ext cx="50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2"/>
                </a:solidFill>
              </a:rPr>
              <a:t>全</a:t>
            </a:r>
            <a:r>
              <a:rPr lang="ja-JP" altLang="en-US" sz="800" dirty="0">
                <a:solidFill>
                  <a:schemeClr val="accent2"/>
                </a:solidFill>
              </a:rPr>
              <a:t>平均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230" name="テキスト ボックス 229"/>
          <p:cNvSpPr txBox="1"/>
          <p:nvPr/>
        </p:nvSpPr>
        <p:spPr>
          <a:xfrm>
            <a:off x="8272208" y="7601892"/>
            <a:ext cx="50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2"/>
                </a:solidFill>
              </a:rPr>
              <a:t>荒い波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231" name="角丸四角形 230"/>
          <p:cNvSpPr/>
          <p:nvPr/>
        </p:nvSpPr>
        <p:spPr>
          <a:xfrm>
            <a:off x="10093550" y="6474496"/>
            <a:ext cx="1176338" cy="54776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角丸四角形 231"/>
          <p:cNvSpPr/>
          <p:nvPr/>
        </p:nvSpPr>
        <p:spPr>
          <a:xfrm>
            <a:off x="8603508" y="7026633"/>
            <a:ext cx="1182974" cy="41129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角丸四角形 232"/>
          <p:cNvSpPr/>
          <p:nvPr/>
        </p:nvSpPr>
        <p:spPr>
          <a:xfrm>
            <a:off x="10087817" y="7146610"/>
            <a:ext cx="1182071" cy="35766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フリーフォーム 234"/>
          <p:cNvSpPr/>
          <p:nvPr/>
        </p:nvSpPr>
        <p:spPr>
          <a:xfrm>
            <a:off x="8117072" y="5897708"/>
            <a:ext cx="617916" cy="1079053"/>
          </a:xfrm>
          <a:custGeom>
            <a:avLst/>
            <a:gdLst>
              <a:gd name="connsiteX0" fmla="*/ 52388 w 628650"/>
              <a:gd name="connsiteY0" fmla="*/ 1028700 h 1028700"/>
              <a:gd name="connsiteX1" fmla="*/ 0 w 628650"/>
              <a:gd name="connsiteY1" fmla="*/ 1028700 h 1028700"/>
              <a:gd name="connsiteX2" fmla="*/ 0 w 628650"/>
              <a:gd name="connsiteY2" fmla="*/ 0 h 1028700"/>
              <a:gd name="connsiteX3" fmla="*/ 628650 w 628650"/>
              <a:gd name="connsiteY3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" h="1028700">
                <a:moveTo>
                  <a:pt x="52388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628650" y="0"/>
                </a:lnTo>
              </a:path>
            </a:pathLst>
          </a:cu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9" name="直線コネクタ 238"/>
          <p:cNvCxnSpPr/>
          <p:nvPr/>
        </p:nvCxnSpPr>
        <p:spPr>
          <a:xfrm flipH="1" flipV="1">
            <a:off x="8675716" y="6831072"/>
            <a:ext cx="149197" cy="19119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フリーフォーム 239"/>
          <p:cNvSpPr/>
          <p:nvPr/>
        </p:nvSpPr>
        <p:spPr>
          <a:xfrm>
            <a:off x="8539163" y="6207274"/>
            <a:ext cx="1685925" cy="528637"/>
          </a:xfrm>
          <a:custGeom>
            <a:avLst/>
            <a:gdLst>
              <a:gd name="connsiteX0" fmla="*/ 1685925 w 1685925"/>
              <a:gd name="connsiteY0" fmla="*/ 266700 h 528637"/>
              <a:gd name="connsiteX1" fmla="*/ 1685925 w 1685925"/>
              <a:gd name="connsiteY1" fmla="*/ 0 h 528637"/>
              <a:gd name="connsiteX2" fmla="*/ 0 w 1685925"/>
              <a:gd name="connsiteY2" fmla="*/ 0 h 528637"/>
              <a:gd name="connsiteX3" fmla="*/ 0 w 1685925"/>
              <a:gd name="connsiteY3" fmla="*/ 528637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925" h="528637">
                <a:moveTo>
                  <a:pt x="1685925" y="266700"/>
                </a:moveTo>
                <a:lnTo>
                  <a:pt x="1685925" y="0"/>
                </a:lnTo>
                <a:lnTo>
                  <a:pt x="0" y="0"/>
                </a:lnTo>
                <a:lnTo>
                  <a:pt x="0" y="528637"/>
                </a:lnTo>
              </a:path>
            </a:pathLst>
          </a:cu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フリーフォーム 240"/>
          <p:cNvSpPr/>
          <p:nvPr/>
        </p:nvSpPr>
        <p:spPr>
          <a:xfrm>
            <a:off x="8710612" y="6859735"/>
            <a:ext cx="1524000" cy="285750"/>
          </a:xfrm>
          <a:custGeom>
            <a:avLst/>
            <a:gdLst>
              <a:gd name="connsiteX0" fmla="*/ 1524000 w 1524000"/>
              <a:gd name="connsiteY0" fmla="*/ 285750 h 285750"/>
              <a:gd name="connsiteX1" fmla="*/ 1238250 w 1524000"/>
              <a:gd name="connsiteY1" fmla="*/ 0 h 285750"/>
              <a:gd name="connsiteX2" fmla="*/ 0 w 1524000"/>
              <a:gd name="connsiteY2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85750">
                <a:moveTo>
                  <a:pt x="1524000" y="285750"/>
                </a:moveTo>
                <a:lnTo>
                  <a:pt x="1238250" y="0"/>
                </a:lnTo>
                <a:lnTo>
                  <a:pt x="0" y="0"/>
                </a:lnTo>
              </a:path>
            </a:pathLst>
          </a:cu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4" name="図 243"/>
          <p:cNvPicPr>
            <a:picLocks noChangeAspect="1"/>
          </p:cNvPicPr>
          <p:nvPr/>
        </p:nvPicPr>
        <p:blipFill rotWithShape="1">
          <a:blip r:embed="rId3"/>
          <a:srcRect t="7952" b="37199"/>
          <a:stretch/>
        </p:blipFill>
        <p:spPr>
          <a:xfrm>
            <a:off x="8180309" y="660400"/>
            <a:ext cx="3975329" cy="3057883"/>
          </a:xfrm>
          <a:prstGeom prst="rect">
            <a:avLst/>
          </a:prstGeom>
        </p:spPr>
      </p:pic>
      <p:sp>
        <p:nvSpPr>
          <p:cNvPr id="248" name="正方形/長方形 247"/>
          <p:cNvSpPr/>
          <p:nvPr/>
        </p:nvSpPr>
        <p:spPr>
          <a:xfrm>
            <a:off x="9663603" y="979828"/>
            <a:ext cx="8161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8977477" y="979828"/>
            <a:ext cx="8977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11449693" y="986218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10763567" y="986218"/>
            <a:ext cx="89777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9889072" y="1592409"/>
            <a:ext cx="216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9710928" y="1592409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10111030" y="1592409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8292108" y="1592409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11719739" y="1592409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11828317" y="1437301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11915834" y="1592409"/>
            <a:ext cx="1108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12032786" y="1592409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11755783" y="1889382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11951878" y="1889382"/>
            <a:ext cx="1108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12068830" y="1889382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8262865" y="2218296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8471653" y="2218296"/>
            <a:ext cx="41140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8770573" y="2373958"/>
            <a:ext cx="8161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8960309" y="2373958"/>
            <a:ext cx="41140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10105585" y="2373958"/>
            <a:ext cx="55594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10311807" y="2373958"/>
            <a:ext cx="813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10564897" y="2373958"/>
            <a:ext cx="813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10824432" y="2373958"/>
            <a:ext cx="144809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10159857" y="2373958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10412267" y="2373958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10665582" y="2373958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正方形/長方形 273"/>
          <p:cNvSpPr/>
          <p:nvPr/>
        </p:nvSpPr>
        <p:spPr>
          <a:xfrm>
            <a:off x="10972072" y="2373958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11242898" y="2373958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11438993" y="2373958"/>
            <a:ext cx="1108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11555945" y="2373958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9047070" y="2557559"/>
            <a:ext cx="170695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9373880" y="2557559"/>
            <a:ext cx="227196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9759641" y="2557559"/>
            <a:ext cx="227196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10210869" y="2557559"/>
            <a:ext cx="227196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8955918" y="2828709"/>
            <a:ext cx="55594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9247872" y="2828709"/>
            <a:ext cx="813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9634316" y="2828709"/>
            <a:ext cx="813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10027207" y="2828709"/>
            <a:ext cx="144809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8632904" y="2557559"/>
            <a:ext cx="170695" cy="6563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11443915" y="2557559"/>
            <a:ext cx="170695" cy="6563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正方形/長方形 287"/>
          <p:cNvSpPr/>
          <p:nvPr/>
        </p:nvSpPr>
        <p:spPr>
          <a:xfrm>
            <a:off x="10572571" y="2557559"/>
            <a:ext cx="823978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8975991" y="3277676"/>
            <a:ext cx="216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正方形/長方形 289"/>
          <p:cNvSpPr/>
          <p:nvPr/>
        </p:nvSpPr>
        <p:spPr>
          <a:xfrm>
            <a:off x="8769269" y="3277676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正方形/長方形 290"/>
          <p:cNvSpPr/>
          <p:nvPr/>
        </p:nvSpPr>
        <p:spPr>
          <a:xfrm>
            <a:off x="9197949" y="3277676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正方形/長方形 291"/>
          <p:cNvSpPr/>
          <p:nvPr/>
        </p:nvSpPr>
        <p:spPr>
          <a:xfrm>
            <a:off x="10265911" y="3277676"/>
            <a:ext cx="1108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正方形/長方形 292"/>
          <p:cNvSpPr/>
          <p:nvPr/>
        </p:nvSpPr>
        <p:spPr>
          <a:xfrm>
            <a:off x="8968151" y="3425832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1"/>
          <a:srcRect t="44397"/>
          <a:stretch/>
        </p:blipFill>
        <p:spPr>
          <a:xfrm>
            <a:off x="1400" y="4338447"/>
            <a:ext cx="4035470" cy="3344041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7</a:t>
            </a:r>
            <a:r>
              <a:rPr lang="ja-JP" altLang="en-US" sz="3200" dirty="0"/>
              <a:t>章 線形変換</a:t>
            </a:r>
            <a:r>
              <a:rPr lang="en-US" altLang="ja-JP" sz="3200" dirty="0" smtClean="0"/>
              <a:t>:7.2 </a:t>
            </a:r>
            <a:r>
              <a:rPr lang="ja-JP" altLang="en-US" sz="3200" dirty="0" smtClean="0"/>
              <a:t>線形変換の</a:t>
            </a:r>
            <a:r>
              <a:rPr lang="ja-JP" altLang="en-US" sz="3200" dirty="0"/>
              <a:t>行列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11"/>
          <a:srcRect b="56237"/>
          <a:stretch/>
        </p:blipFill>
        <p:spPr>
          <a:xfrm>
            <a:off x="-1607" y="675107"/>
            <a:ext cx="4035470" cy="26319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6701" y="674330"/>
            <a:ext cx="4041484" cy="116072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589662" y="912409"/>
            <a:ext cx="816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08538" y="912409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936145" y="912408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33335" y="912408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609519" y="106540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14382" y="1065401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95371" y="1217801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3083" y="1221069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56425" y="1217800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056287" y="1217800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42821" y="1643434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5215" y="1643434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385077" y="1643434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662825" y="1643434"/>
            <a:ext cx="14458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13302" y="2043831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36644" y="2043831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128028" y="2043831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394508" y="2043831"/>
            <a:ext cx="119494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752810" y="1217799"/>
            <a:ext cx="14458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38865" y="2327676"/>
            <a:ext cx="27602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00FF"/>
                </a:solidFill>
              </a:rPr>
              <a:t>線形変換しても変わらない→ベクトル自体はそのまま</a:t>
            </a:r>
            <a:endParaRPr kumimoji="1" lang="ja-JP" altLang="en-US" sz="900" dirty="0">
              <a:solidFill>
                <a:srgbClr val="0000FF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899384" y="2801284"/>
            <a:ext cx="2157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00FF"/>
                </a:solidFill>
              </a:rPr>
              <a:t>全く同じベクトルを</a:t>
            </a:r>
            <a:r>
              <a:rPr lang="ja-JP" altLang="en-US" sz="900" dirty="0" smtClean="0">
                <a:solidFill>
                  <a:srgbClr val="CC00FF"/>
                </a:solidFill>
              </a:rPr>
              <a:t>異なる基底で表現する</a:t>
            </a:r>
            <a:endParaRPr kumimoji="1" lang="ja-JP" altLang="en-US" sz="900" dirty="0">
              <a:solidFill>
                <a:srgbClr val="CC00FF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2759381" y="2681629"/>
            <a:ext cx="131443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04797" y="253816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642429" y="2538162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942291" y="2538162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879299" y="2538162"/>
            <a:ext cx="192446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74680" y="2536712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21469" y="3972661"/>
                <a:ext cx="4034945" cy="28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000" b="0" i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1000" b="0" i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000" b="0" i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1000" b="0" i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ja-JP" sz="10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0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000" b="0" i="0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1000" b="0" i="0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0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000" b="0" i="0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1000" b="0" i="0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ja-JP" sz="1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ja-JP" sz="1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0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ja-JP" sz="1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000" b="0" i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1000" b="0" i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000" b="0" i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1000" b="0" i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US" altLang="ja-JP" sz="10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0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000" b="0" i="0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1000" b="0" i="0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10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0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000" b="0" i="0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1000" b="0" i="0" smtClean="0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altLang="ja-JP" sz="1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1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1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1000" b="0" i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ja-JP" sz="1000" b="0" i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sz="1000" b="0" i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en-US" altLang="ja-JP" sz="1000" b="0" i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ja-JP" sz="10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ja-JP" sz="1000" dirty="0" smtClean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9" y="3972661"/>
                <a:ext cx="4034945" cy="286745"/>
              </a:xfrm>
              <a:prstGeom prst="rect">
                <a:avLst/>
              </a:prstGeom>
              <a:blipFill rotWithShape="0">
                <a:blip r:embed="rId1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-77166" y="3263295"/>
                <a:ext cx="4010501" cy="721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105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105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105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050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105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05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ja-JP" sz="1050" i="1" dirty="0">
                  <a:latin typeface="Cambria Math" panose="02040503050406030204" pitchFamily="18" charset="0"/>
                </a:endParaRPr>
              </a:p>
              <a:p>
                <a:r>
                  <a:rPr lang="en-US" altLang="ja-JP" sz="105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105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5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ja-JP" sz="105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5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5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105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5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ja-JP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5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5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ja-JP" sz="105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05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05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105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ja-JP" sz="1050" b="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ja-JP" sz="105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ja-JP" sz="105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166" y="3263295"/>
                <a:ext cx="4010501" cy="721929"/>
              </a:xfrm>
              <a:prstGeom prst="rect">
                <a:avLst/>
              </a:prstGeom>
              <a:blipFill rotWithShape="0">
                <a:blip r:embed="rId14"/>
                <a:stretch>
                  <a:fillRect l="-13982" t="-110084" b="-1201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正方形/長方形 39"/>
          <p:cNvSpPr/>
          <p:nvPr/>
        </p:nvSpPr>
        <p:spPr>
          <a:xfrm>
            <a:off x="2478000" y="4712698"/>
            <a:ext cx="593745" cy="36360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27557" y="4377748"/>
            <a:ext cx="49915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359877" y="4377748"/>
            <a:ext cx="54907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455669" y="4377748"/>
            <a:ext cx="49915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774724" y="4377748"/>
            <a:ext cx="49915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198624" y="483979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328093" y="4839797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558082" y="483979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35830" y="4526780"/>
            <a:ext cx="11949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548529" y="5221719"/>
            <a:ext cx="54000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93204" y="5951256"/>
            <a:ext cx="49090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518565" y="5951256"/>
            <a:ext cx="49090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319960" y="5674058"/>
            <a:ext cx="11949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038259" y="5221718"/>
            <a:ext cx="23286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7815" y="5365184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93089" y="5365184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422773" y="5365184"/>
            <a:ext cx="11949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2077975" y="5365184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277716" y="5365184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39929" y="5365184"/>
            <a:ext cx="55744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39688" y="5365184"/>
            <a:ext cx="55744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822394" y="5951256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2951863" y="5951256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181852" y="5951256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41689" y="6111147"/>
            <a:ext cx="49090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195627" y="6111147"/>
            <a:ext cx="49090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293095" y="644257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406689" y="6442577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636678" y="6442577"/>
            <a:ext cx="7419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532367" y="6308889"/>
            <a:ext cx="1039507" cy="399966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5477" y="4352870"/>
            <a:ext cx="4008632" cy="76511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5477" y="3996480"/>
            <a:ext cx="1680585" cy="28278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直線コネクタ 72"/>
          <p:cNvCxnSpPr/>
          <p:nvPr/>
        </p:nvCxnSpPr>
        <p:spPr>
          <a:xfrm>
            <a:off x="15477" y="4147396"/>
            <a:ext cx="0" cy="30554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/>
          <p:cNvSpPr/>
          <p:nvPr/>
        </p:nvSpPr>
        <p:spPr>
          <a:xfrm>
            <a:off x="1759698" y="3976689"/>
            <a:ext cx="1764000" cy="311058"/>
          </a:xfrm>
          <a:prstGeom prst="rect">
            <a:avLst/>
          </a:prstGeom>
          <a:noFill/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987" y="5934876"/>
            <a:ext cx="4012121" cy="848671"/>
          </a:xfrm>
          <a:prstGeom prst="rect">
            <a:avLst/>
          </a:prstGeom>
          <a:noFill/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 75"/>
          <p:cNvSpPr/>
          <p:nvPr/>
        </p:nvSpPr>
        <p:spPr>
          <a:xfrm>
            <a:off x="3409950" y="4286250"/>
            <a:ext cx="676275" cy="1648626"/>
          </a:xfrm>
          <a:custGeom>
            <a:avLst/>
            <a:gdLst>
              <a:gd name="connsiteX0" fmla="*/ 0 w 676275"/>
              <a:gd name="connsiteY0" fmla="*/ 0 h 1657350"/>
              <a:gd name="connsiteX1" fmla="*/ 676275 w 676275"/>
              <a:gd name="connsiteY1" fmla="*/ 0 h 1657350"/>
              <a:gd name="connsiteX2" fmla="*/ 676275 w 676275"/>
              <a:gd name="connsiteY2" fmla="*/ 1657350 h 1657350"/>
              <a:gd name="connsiteX3" fmla="*/ 514350 w 676275"/>
              <a:gd name="connsiteY3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" h="1657350">
                <a:moveTo>
                  <a:pt x="0" y="0"/>
                </a:moveTo>
                <a:lnTo>
                  <a:pt x="676275" y="0"/>
                </a:lnTo>
                <a:lnTo>
                  <a:pt x="676275" y="1657350"/>
                </a:lnTo>
                <a:lnTo>
                  <a:pt x="514350" y="1657350"/>
                </a:lnTo>
              </a:path>
            </a:pathLst>
          </a:custGeom>
          <a:noFill/>
          <a:ln w="63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31864" y="6825896"/>
            <a:ext cx="46800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2330210" y="6826038"/>
            <a:ext cx="12323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336900" y="6827465"/>
            <a:ext cx="126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3639352" y="6836991"/>
            <a:ext cx="126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284647" y="6825896"/>
            <a:ext cx="55744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584406" y="6825896"/>
            <a:ext cx="55744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91380" y="6976763"/>
            <a:ext cx="213551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75119" y="6976763"/>
            <a:ext cx="211691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33494" y="6976763"/>
            <a:ext cx="55744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16188" y="6976763"/>
            <a:ext cx="61318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46970" y="6976762"/>
            <a:ext cx="24015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771553" y="6976762"/>
            <a:ext cx="11949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513194" y="7124990"/>
            <a:ext cx="221640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276701" y="7448589"/>
            <a:ext cx="386124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06543" y="7448589"/>
            <a:ext cx="31911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778770" y="7371824"/>
            <a:ext cx="396000" cy="273182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3073628" y="7448589"/>
            <a:ext cx="201491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2964998" y="7448589"/>
            <a:ext cx="108631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4955181" y="706478"/>
            <a:ext cx="201491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846551" y="705706"/>
            <a:ext cx="108631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110799" y="874199"/>
            <a:ext cx="24015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491347" y="874199"/>
            <a:ext cx="24015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5274876" y="1238682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510273" y="1238365"/>
            <a:ext cx="5034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889483" y="1395146"/>
            <a:ext cx="5034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7335379" y="1395146"/>
            <a:ext cx="11203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4110799" y="1701210"/>
            <a:ext cx="11203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547715" y="1394447"/>
            <a:ext cx="8417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971565" y="4191489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6314464" y="4191489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883963" y="4191489"/>
            <a:ext cx="89777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6217333" y="4191489"/>
            <a:ext cx="9875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6658275" y="4191489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6561144" y="4191489"/>
            <a:ext cx="9875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6998106" y="4191489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6900975" y="4191489"/>
            <a:ext cx="9875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7249955" y="4191489"/>
            <a:ext cx="119494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7371855" y="4191489"/>
            <a:ext cx="7419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681906" y="4191489"/>
            <a:ext cx="8977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4963454" y="4191489"/>
            <a:ext cx="8161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4725015" y="4191489"/>
            <a:ext cx="8977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5147650" y="2663163"/>
            <a:ext cx="487009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738710" y="2663163"/>
            <a:ext cx="535710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378471" y="2663163"/>
            <a:ext cx="535710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7026549" y="2663163"/>
            <a:ext cx="535710" cy="6563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933073" y="4547724"/>
            <a:ext cx="8977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7278533" y="3560808"/>
            <a:ext cx="89777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702401" y="3546519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7446050" y="3710374"/>
            <a:ext cx="497800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7523466" y="3561830"/>
            <a:ext cx="50400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439872" y="4547724"/>
            <a:ext cx="9875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4689210" y="4547724"/>
            <a:ext cx="9875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7747674" y="4547724"/>
            <a:ext cx="98755" cy="1196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919296" y="4861833"/>
            <a:ext cx="60233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4971744" y="6093812"/>
            <a:ext cx="119169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テキスト ボックス 233"/>
          <p:cNvSpPr txBox="1"/>
          <p:nvPr/>
        </p:nvSpPr>
        <p:spPr>
          <a:xfrm>
            <a:off x="8100234" y="6702625"/>
            <a:ext cx="91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矢印の先の波形</a:t>
            </a:r>
            <a:r>
              <a:rPr kumimoji="1" lang="ja-JP" altLang="en-US" sz="600" dirty="0" smtClean="0"/>
              <a:t>を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全部足すと，</a:t>
            </a:r>
            <a:endParaRPr kumimoji="1" lang="en-US" altLang="ja-JP" sz="600" dirty="0" smtClean="0"/>
          </a:p>
          <a:p>
            <a:r>
              <a:rPr kumimoji="1" lang="ja-JP" altLang="en-US" sz="600" dirty="0" smtClean="0">
                <a:solidFill>
                  <a:srgbClr val="0000FF"/>
                </a:solidFill>
              </a:rPr>
              <a:t>元の波形</a:t>
            </a:r>
            <a:r>
              <a:rPr kumimoji="1" lang="ja-JP" altLang="en-US" sz="600" dirty="0" smtClean="0"/>
              <a:t>になる．</a:t>
            </a:r>
            <a:endParaRPr kumimoji="1" lang="ja-JP" altLang="en-US" sz="600" dirty="0"/>
          </a:p>
        </p:txBody>
      </p:sp>
    </p:spTree>
    <p:extLst>
      <p:ext uri="{BB962C8B-B14F-4D97-AF65-F5344CB8AC3E}">
        <p14:creationId xmlns:p14="http://schemas.microsoft.com/office/powerpoint/2010/main" val="82809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3166" cy="323950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9509"/>
            <a:ext cx="4133166" cy="9681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734" y="384771"/>
            <a:ext cx="4133166" cy="243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2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直線矢印コネクタ 191"/>
          <p:cNvCxnSpPr/>
          <p:nvPr/>
        </p:nvCxnSpPr>
        <p:spPr>
          <a:xfrm flipV="1">
            <a:off x="8883392" y="2938111"/>
            <a:ext cx="178154" cy="178155"/>
          </a:xfrm>
          <a:prstGeom prst="straightConnector1">
            <a:avLst/>
          </a:prstGeom>
          <a:ln w="19050">
            <a:solidFill>
              <a:srgbClr val="0000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矢印コネクタ 187"/>
          <p:cNvCxnSpPr/>
          <p:nvPr/>
        </p:nvCxnSpPr>
        <p:spPr>
          <a:xfrm>
            <a:off x="8475468" y="3123425"/>
            <a:ext cx="936000" cy="0"/>
          </a:xfrm>
          <a:prstGeom prst="straightConnector1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図 150"/>
          <p:cNvPicPr>
            <a:picLocks noChangeAspect="1"/>
          </p:cNvPicPr>
          <p:nvPr/>
        </p:nvPicPr>
        <p:blipFill rotWithShape="1">
          <a:blip r:embed="rId2"/>
          <a:srcRect t="58726"/>
          <a:stretch/>
        </p:blipFill>
        <p:spPr>
          <a:xfrm>
            <a:off x="8220809" y="3337393"/>
            <a:ext cx="3954188" cy="238922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7</a:t>
            </a:r>
            <a:r>
              <a:rPr lang="ja-JP" altLang="en-US" sz="3200" dirty="0"/>
              <a:t>章 線形変換</a:t>
            </a:r>
            <a:r>
              <a:rPr lang="en-US" altLang="ja-JP" sz="3200" dirty="0" smtClean="0"/>
              <a:t>:7.3 </a:t>
            </a:r>
            <a:r>
              <a:rPr lang="ja-JP" altLang="en-US" sz="3200" dirty="0" smtClean="0"/>
              <a:t>対角化と擬似逆行列</a:t>
            </a:r>
            <a:endParaRPr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79904"/>
            <a:ext cx="4043875" cy="269189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59307"/>
          <a:stretch/>
        </p:blipFill>
        <p:spPr>
          <a:xfrm>
            <a:off x="15090" y="3361739"/>
            <a:ext cx="4013697" cy="24167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37651" b="41493"/>
          <a:stretch/>
        </p:blipFill>
        <p:spPr>
          <a:xfrm>
            <a:off x="8237812" y="602453"/>
            <a:ext cx="3954188" cy="12072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02" y="5742444"/>
            <a:ext cx="3953695" cy="136375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5728" y="12624425"/>
            <a:ext cx="4007661" cy="5311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42871"/>
          <a:stretch/>
        </p:blipFill>
        <p:spPr>
          <a:xfrm>
            <a:off x="4106114" y="602452"/>
            <a:ext cx="4013697" cy="33929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b="62996"/>
          <a:stretch/>
        </p:blipFill>
        <p:spPr>
          <a:xfrm>
            <a:off x="4100078" y="3995367"/>
            <a:ext cx="4019733" cy="2177596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99510" y="2662531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63293" y="2662531"/>
            <a:ext cx="234000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81943" y="2662531"/>
            <a:ext cx="10694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13141" y="2662531"/>
            <a:ext cx="10862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80167" y="250576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0505" y="2505762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2243" y="2505761"/>
            <a:ext cx="210505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74041" y="2505761"/>
            <a:ext cx="10862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34520" y="1597102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255644" y="1597102"/>
            <a:ext cx="287003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721098" y="1597102"/>
            <a:ext cx="14727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115607" y="1291812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03529" y="2505761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11658" y="2515184"/>
            <a:ext cx="60059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732066" y="2662531"/>
            <a:ext cx="27622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135112" y="2662531"/>
            <a:ext cx="27622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529025" y="2662531"/>
            <a:ext cx="60059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931887" y="2903381"/>
            <a:ext cx="10862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30651" y="3061062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758510" y="3061062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268620" y="3361739"/>
            <a:ext cx="25111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626787" y="3361739"/>
            <a:ext cx="25111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222928" y="3361739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3529" y="3371797"/>
            <a:ext cx="10862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892387" y="3523319"/>
            <a:ext cx="19338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208779" y="3523319"/>
            <a:ext cx="15657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522947" y="3523319"/>
            <a:ext cx="19338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841138" y="3523319"/>
            <a:ext cx="15657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03753" y="3686687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478729" y="3675421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464283" y="3523318"/>
            <a:ext cx="9875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654379" y="3523271"/>
            <a:ext cx="897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5631" y="3532797"/>
            <a:ext cx="897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090538" y="3686591"/>
            <a:ext cx="10862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92268" y="4042225"/>
            <a:ext cx="22828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335851" y="4042225"/>
            <a:ext cx="22828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310244" y="4509350"/>
            <a:ext cx="22828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653827" y="4509350"/>
            <a:ext cx="22828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460656" y="4356884"/>
            <a:ext cx="10862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192539" y="4366567"/>
            <a:ext cx="10862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372181" y="4366567"/>
            <a:ext cx="10862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635171" y="4366567"/>
            <a:ext cx="897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5008" y="4211673"/>
            <a:ext cx="9039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99149" y="4211673"/>
            <a:ext cx="18973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355124" y="4211673"/>
            <a:ext cx="10915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677146" y="4871654"/>
            <a:ext cx="8201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796862" y="5647625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021237" y="5653736"/>
            <a:ext cx="19136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131004" y="3042011"/>
            <a:ext cx="486000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119864" y="1980045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376496" y="2284159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456246" y="897954"/>
            <a:ext cx="1314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498848" y="2139280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199579" y="897954"/>
            <a:ext cx="10863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744382" y="676729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671607" y="1054554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883661" y="105455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724282" y="1677890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053501" y="1677890"/>
            <a:ext cx="91447" cy="119653"/>
          </a:xfrm>
          <a:prstGeom prst="rect">
            <a:avLst/>
          </a:prstGeom>
          <a:noFill/>
          <a:ln w="635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404583" y="2284159"/>
            <a:ext cx="211691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621644" y="228415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410063" y="2441739"/>
            <a:ext cx="211691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483909" y="2602704"/>
            <a:ext cx="211691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6784038" y="2602704"/>
            <a:ext cx="108631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692510" y="260270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243358" y="2761312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403884" y="2759981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487397" y="2759981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218229" y="2759980"/>
            <a:ext cx="180000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674117" y="2759980"/>
            <a:ext cx="9875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130659" y="3036022"/>
            <a:ext cx="9875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314982" y="3032386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6641177" y="3394232"/>
            <a:ext cx="12171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98797" y="3550615"/>
            <a:ext cx="110651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355827" y="3550615"/>
            <a:ext cx="110651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280114" y="355061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7479409" y="3550615"/>
            <a:ext cx="9875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604483" y="3550615"/>
            <a:ext cx="897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7557362" y="3709989"/>
            <a:ext cx="9875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6228492" y="4405011"/>
            <a:ext cx="828000" cy="3322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735308" y="4811827"/>
            <a:ext cx="9875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7879504" y="3394232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5803098" y="5037378"/>
            <a:ext cx="56277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507084" y="5034452"/>
            <a:ext cx="511616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539330" y="5350170"/>
            <a:ext cx="10862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V="1">
            <a:off x="7578163" y="4208498"/>
            <a:ext cx="0" cy="79201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/>
          <p:cNvCxnSpPr/>
          <p:nvPr/>
        </p:nvCxnSpPr>
        <p:spPr>
          <a:xfrm rot="5400000" flipV="1">
            <a:off x="7578163" y="4208498"/>
            <a:ext cx="0" cy="79201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テキスト ボックス 106"/>
          <p:cNvSpPr txBox="1"/>
          <p:nvPr/>
        </p:nvSpPr>
        <p:spPr>
          <a:xfrm>
            <a:off x="7708315" y="4423934"/>
            <a:ext cx="34825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/>
              <a:t>45°</a:t>
            </a:r>
            <a:endParaRPr kumimoji="1" lang="ja-JP" altLang="en-US" sz="500" dirty="0"/>
          </a:p>
        </p:txBody>
      </p:sp>
      <p:sp>
        <p:nvSpPr>
          <p:cNvPr id="109" name="フリーフォーム 108"/>
          <p:cNvSpPr/>
          <p:nvPr/>
        </p:nvSpPr>
        <p:spPr>
          <a:xfrm rot="5400000">
            <a:off x="7591219" y="4587121"/>
            <a:ext cx="51531" cy="34112"/>
          </a:xfrm>
          <a:custGeom>
            <a:avLst/>
            <a:gdLst>
              <a:gd name="connsiteX0" fmla="*/ 0 w 76200"/>
              <a:gd name="connsiteY0" fmla="*/ 34925 h 41275"/>
              <a:gd name="connsiteX1" fmla="*/ 34925 w 76200"/>
              <a:gd name="connsiteY1" fmla="*/ 0 h 41275"/>
              <a:gd name="connsiteX2" fmla="*/ 76200 w 76200"/>
              <a:gd name="connsiteY2" fmla="*/ 41275 h 4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1275">
                <a:moveTo>
                  <a:pt x="0" y="34925"/>
                </a:moveTo>
                <a:lnTo>
                  <a:pt x="34925" y="0"/>
                </a:lnTo>
                <a:lnTo>
                  <a:pt x="76200" y="41275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3" name="直線矢印コネクタ 102"/>
          <p:cNvCxnSpPr/>
          <p:nvPr/>
        </p:nvCxnSpPr>
        <p:spPr>
          <a:xfrm flipV="1">
            <a:off x="7571082" y="4341517"/>
            <a:ext cx="287003" cy="262892"/>
          </a:xfrm>
          <a:prstGeom prst="straightConnector1">
            <a:avLst/>
          </a:prstGeom>
          <a:ln>
            <a:solidFill>
              <a:srgbClr val="00B0F0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/>
          <p:nvPr/>
        </p:nvCxnSpPr>
        <p:spPr>
          <a:xfrm flipH="1" flipV="1">
            <a:off x="7317458" y="4364102"/>
            <a:ext cx="554102" cy="507551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弧 110"/>
          <p:cNvSpPr/>
          <p:nvPr/>
        </p:nvSpPr>
        <p:spPr>
          <a:xfrm>
            <a:off x="7400283" y="4460078"/>
            <a:ext cx="288757" cy="288757"/>
          </a:xfrm>
          <a:prstGeom prst="arc">
            <a:avLst>
              <a:gd name="adj1" fmla="val 14064033"/>
              <a:gd name="adj2" fmla="val 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弧 111"/>
          <p:cNvSpPr/>
          <p:nvPr/>
        </p:nvSpPr>
        <p:spPr>
          <a:xfrm>
            <a:off x="7504949" y="4460078"/>
            <a:ext cx="288757" cy="288757"/>
          </a:xfrm>
          <a:prstGeom prst="arc">
            <a:avLst>
              <a:gd name="adj1" fmla="val 17728991"/>
              <a:gd name="adj2" fmla="val 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7360835" y="4330402"/>
            <a:ext cx="34825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00" dirty="0" smtClean="0"/>
              <a:t>13</a:t>
            </a:r>
            <a:r>
              <a:rPr kumimoji="1" lang="en-US" altLang="ja-JP" sz="500" dirty="0" smtClean="0"/>
              <a:t>5°</a:t>
            </a:r>
            <a:endParaRPr kumimoji="1" lang="ja-JP" altLang="en-US" sz="500" dirty="0"/>
          </a:p>
        </p:txBody>
      </p:sp>
      <p:sp>
        <p:nvSpPr>
          <p:cNvPr id="114" name="正方形/長方形 113"/>
          <p:cNvSpPr/>
          <p:nvPr/>
        </p:nvSpPr>
        <p:spPr>
          <a:xfrm>
            <a:off x="5994965" y="5345959"/>
            <a:ext cx="10862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テキスト ボックス 114"/>
              <p:cNvSpPr txBox="1"/>
              <p:nvPr/>
            </p:nvSpPr>
            <p:spPr>
              <a:xfrm>
                <a:off x="7869247" y="4825535"/>
                <a:ext cx="16594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5" name="テキスト ボックス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47" y="4825535"/>
                <a:ext cx="165943" cy="161583"/>
              </a:xfrm>
              <a:prstGeom prst="rect">
                <a:avLst/>
              </a:prstGeom>
              <a:blipFill rotWithShape="0">
                <a:blip r:embed="rId7"/>
                <a:stretch>
                  <a:fillRect l="-11111" r="-7407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テキスト ボックス 115"/>
              <p:cNvSpPr txBox="1"/>
              <p:nvPr/>
            </p:nvSpPr>
            <p:spPr>
              <a:xfrm>
                <a:off x="7861516" y="4216397"/>
                <a:ext cx="169084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6" name="テキスト ボックス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16" y="4216397"/>
                <a:ext cx="169084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1111" r="-11111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正方形/長方形 116"/>
          <p:cNvSpPr/>
          <p:nvPr/>
        </p:nvSpPr>
        <p:spPr>
          <a:xfrm>
            <a:off x="6609698" y="5533445"/>
            <a:ext cx="547059" cy="37837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/>
              <p:cNvSpPr txBox="1"/>
              <p:nvPr/>
            </p:nvSpPr>
            <p:spPr>
              <a:xfrm>
                <a:off x="7103501" y="4235245"/>
                <a:ext cx="2786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501" y="4235245"/>
                <a:ext cx="278666" cy="107722"/>
              </a:xfrm>
              <a:prstGeom prst="rect">
                <a:avLst/>
              </a:prstGeom>
              <a:blipFill rotWithShape="0">
                <a:blip r:embed="rId9"/>
                <a:stretch>
                  <a:fillRect l="-6522" r="-4348" b="-29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正方形/長方形 118"/>
          <p:cNvSpPr/>
          <p:nvPr/>
        </p:nvSpPr>
        <p:spPr>
          <a:xfrm>
            <a:off x="4762538" y="6039021"/>
            <a:ext cx="9883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998593" y="6039021"/>
            <a:ext cx="13154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667413" y="6039021"/>
            <a:ext cx="98834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903468" y="6039021"/>
            <a:ext cx="13154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7345969" y="6032850"/>
            <a:ext cx="9144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8463611" y="641823"/>
            <a:ext cx="13154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0822594" y="641823"/>
            <a:ext cx="9144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1788602" y="641823"/>
            <a:ext cx="9144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8997925" y="1049717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9121267" y="1049717"/>
            <a:ext cx="987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9421508" y="1049717"/>
            <a:ext cx="119494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4795596" y="1818804"/>
            <a:ext cx="48451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5374004" y="1824379"/>
            <a:ext cx="595591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8500657" y="1348050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10904515" y="1369934"/>
            <a:ext cx="144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11156693" y="1369934"/>
            <a:ext cx="144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2087853" y="1369934"/>
            <a:ext cx="9144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2087853" y="1515984"/>
            <a:ext cx="9144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0519619" y="1515984"/>
            <a:ext cx="499157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0589253" y="3391601"/>
            <a:ext cx="650247" cy="331349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テキスト ボックス 141"/>
              <p:cNvSpPr txBox="1"/>
              <p:nvPr/>
            </p:nvSpPr>
            <p:spPr>
              <a:xfrm>
                <a:off x="8254402" y="1841918"/>
                <a:ext cx="3839000" cy="42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800" b="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ja-JP" sz="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sz="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ja-JP" sz="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a:rPr kumimoji="1" lang="en-US" altLang="ja-JP" sz="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sz="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b="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b="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ja-JP" altLang="en-US" sz="800" i="1" smtClean="0">
                        <a:latin typeface="Cambria Math" panose="02040503050406030204" pitchFamily="18" charset="0"/>
                      </a:rPr>
                      <m:t>＝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b="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b="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b="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80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8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8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8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80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8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8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8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80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800" b="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800" b="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altLang="ja-JP" sz="8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ja-JP" sz="800" dirty="0" smtClean="0"/>
              </a:p>
              <a:p>
                <a:r>
                  <a:rPr lang="en-US" altLang="ja-JP" sz="8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ja-JP" sz="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b="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b="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ja-JP" altLang="en-US" sz="800" i="1">
                        <a:latin typeface="Cambria Math" panose="02040503050406030204" pitchFamily="18" charset="0"/>
                      </a:rPr>
                      <m:t>＝</m:t>
                    </m:r>
                    <m:r>
                      <a:rPr lang="en-US" altLang="ja-JP" sz="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8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8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8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8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8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800" i="1">
                                          <a:solidFill>
                                            <a:srgbClr val="CC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8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800" i="1">
                                            <a:solidFill>
                                              <a:srgbClr val="CC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altLang="ja-JP" sz="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ja-JP" altLang="en-US" sz="800" dirty="0"/>
              </a:p>
            </p:txBody>
          </p:sp>
        </mc:Choice>
        <mc:Fallback xmlns="">
          <p:sp>
            <p:nvSpPr>
              <p:cNvPr id="142" name="テキスト ボックス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402" y="1841918"/>
                <a:ext cx="3839000" cy="422873"/>
              </a:xfrm>
              <a:prstGeom prst="rect">
                <a:avLst/>
              </a:prstGeom>
              <a:blipFill rotWithShape="0">
                <a:blip r:embed="rId10"/>
                <a:stretch>
                  <a:fillRect l="-317" t="-1429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正方形/長方形 144"/>
          <p:cNvSpPr/>
          <p:nvPr/>
        </p:nvSpPr>
        <p:spPr>
          <a:xfrm>
            <a:off x="9869208" y="1362378"/>
            <a:ext cx="33683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8744316" y="1352813"/>
            <a:ext cx="224059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フリーフォーム 146"/>
          <p:cNvSpPr/>
          <p:nvPr/>
        </p:nvSpPr>
        <p:spPr>
          <a:xfrm>
            <a:off x="4818185" y="1301262"/>
            <a:ext cx="4026877" cy="4985238"/>
          </a:xfrm>
          <a:custGeom>
            <a:avLst/>
            <a:gdLst>
              <a:gd name="connsiteX0" fmla="*/ 0 w 4026877"/>
              <a:gd name="connsiteY0" fmla="*/ 4870938 h 4985238"/>
              <a:gd name="connsiteX1" fmla="*/ 0 w 4026877"/>
              <a:gd name="connsiteY1" fmla="*/ 4985238 h 4985238"/>
              <a:gd name="connsiteX2" fmla="*/ 3358661 w 4026877"/>
              <a:gd name="connsiteY2" fmla="*/ 4985238 h 4985238"/>
              <a:gd name="connsiteX3" fmla="*/ 3358661 w 4026877"/>
              <a:gd name="connsiteY3" fmla="*/ 0 h 4985238"/>
              <a:gd name="connsiteX4" fmla="*/ 4026877 w 4026877"/>
              <a:gd name="connsiteY4" fmla="*/ 0 h 4985238"/>
              <a:gd name="connsiteX5" fmla="*/ 4026877 w 4026877"/>
              <a:gd name="connsiteY5" fmla="*/ 52753 h 498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6877" h="4985238">
                <a:moveTo>
                  <a:pt x="0" y="4870938"/>
                </a:moveTo>
                <a:lnTo>
                  <a:pt x="0" y="4985238"/>
                </a:lnTo>
                <a:lnTo>
                  <a:pt x="3358661" y="4985238"/>
                </a:lnTo>
                <a:lnTo>
                  <a:pt x="3358661" y="0"/>
                </a:lnTo>
                <a:lnTo>
                  <a:pt x="4026877" y="0"/>
                </a:lnTo>
                <a:lnTo>
                  <a:pt x="4026877" y="52753"/>
                </a:lnTo>
              </a:path>
            </a:pathLst>
          </a:cu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10470211" y="734027"/>
            <a:ext cx="166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FF0000"/>
                </a:solidFill>
              </a:rPr>
              <a:t>線形変換でベクトル自体は変える</a:t>
            </a:r>
            <a:r>
              <a:rPr lang="ja-JP" altLang="en-US" sz="800" dirty="0" smtClean="0"/>
              <a:t>．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でも，変換</a:t>
            </a:r>
            <a:r>
              <a:rPr kumimoji="1" lang="ja-JP" altLang="en-US" sz="800" dirty="0" smtClean="0">
                <a:solidFill>
                  <a:srgbClr val="0000FF"/>
                </a:solidFill>
              </a:rPr>
              <a:t>前</a:t>
            </a:r>
            <a:r>
              <a:rPr kumimoji="1" lang="ja-JP" altLang="en-US" sz="800" dirty="0" smtClean="0">
                <a:solidFill>
                  <a:srgbClr val="CC00FF"/>
                </a:solidFill>
              </a:rPr>
              <a:t>後</a:t>
            </a:r>
            <a:r>
              <a:rPr kumimoji="1" lang="ja-JP" altLang="en-US" sz="800" dirty="0" smtClean="0"/>
              <a:t>で基底は変えない．</a:t>
            </a:r>
            <a:endParaRPr kumimoji="1" lang="ja-JP" altLang="en-US" sz="800" dirty="0"/>
          </a:p>
        </p:txBody>
      </p:sp>
      <p:sp>
        <p:nvSpPr>
          <p:cNvPr id="149" name="正方形/長方形 148"/>
          <p:cNvSpPr/>
          <p:nvPr/>
        </p:nvSpPr>
        <p:spPr>
          <a:xfrm>
            <a:off x="10868426" y="3417998"/>
            <a:ext cx="144000" cy="25406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8871615" y="1503250"/>
            <a:ext cx="360000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8776837" y="1661033"/>
            <a:ext cx="288000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9961323" y="1660678"/>
            <a:ext cx="28800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11071234" y="3417998"/>
            <a:ext cx="81285" cy="25406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フリーフォーム 157"/>
          <p:cNvSpPr/>
          <p:nvPr/>
        </p:nvSpPr>
        <p:spPr>
          <a:xfrm>
            <a:off x="11163300" y="2241549"/>
            <a:ext cx="742950" cy="1199479"/>
          </a:xfrm>
          <a:custGeom>
            <a:avLst/>
            <a:gdLst>
              <a:gd name="connsiteX0" fmla="*/ 742950 w 742950"/>
              <a:gd name="connsiteY0" fmla="*/ 0 h 495300"/>
              <a:gd name="connsiteX1" fmla="*/ 742950 w 742950"/>
              <a:gd name="connsiteY1" fmla="*/ 495300 h 495300"/>
              <a:gd name="connsiteX2" fmla="*/ 0 w 742950"/>
              <a:gd name="connsiteY2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950" h="495300">
                <a:moveTo>
                  <a:pt x="742950" y="0"/>
                </a:moveTo>
                <a:lnTo>
                  <a:pt x="742950" y="495300"/>
                </a:lnTo>
                <a:lnTo>
                  <a:pt x="0" y="495300"/>
                </a:lnTo>
              </a:path>
            </a:pathLst>
          </a:custGeom>
          <a:noFill/>
          <a:ln w="635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フリーフォーム 158"/>
          <p:cNvSpPr/>
          <p:nvPr/>
        </p:nvSpPr>
        <p:spPr>
          <a:xfrm>
            <a:off x="10972800" y="1968500"/>
            <a:ext cx="1104900" cy="1449498"/>
          </a:xfrm>
          <a:custGeom>
            <a:avLst/>
            <a:gdLst>
              <a:gd name="connsiteX0" fmla="*/ 1047750 w 1104900"/>
              <a:gd name="connsiteY0" fmla="*/ 0 h 679450"/>
              <a:gd name="connsiteX1" fmla="*/ 1104900 w 1104900"/>
              <a:gd name="connsiteY1" fmla="*/ 0 h 679450"/>
              <a:gd name="connsiteX2" fmla="*/ 1104900 w 1104900"/>
              <a:gd name="connsiteY2" fmla="*/ 577850 h 679450"/>
              <a:gd name="connsiteX3" fmla="*/ 0 w 1104900"/>
              <a:gd name="connsiteY3" fmla="*/ 577850 h 679450"/>
              <a:gd name="connsiteX4" fmla="*/ 0 w 1104900"/>
              <a:gd name="connsiteY4" fmla="*/ 679450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900" h="679450">
                <a:moveTo>
                  <a:pt x="1047750" y="0"/>
                </a:moveTo>
                <a:lnTo>
                  <a:pt x="1104900" y="0"/>
                </a:lnTo>
                <a:lnTo>
                  <a:pt x="1104900" y="577850"/>
                </a:lnTo>
                <a:lnTo>
                  <a:pt x="0" y="577850"/>
                </a:lnTo>
                <a:lnTo>
                  <a:pt x="0" y="679450"/>
                </a:lnTo>
              </a:path>
            </a:pathLst>
          </a:custGeom>
          <a:noFill/>
          <a:ln w="635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/>
              <p:cNvSpPr txBox="1"/>
              <p:nvPr/>
            </p:nvSpPr>
            <p:spPr>
              <a:xfrm>
                <a:off x="8254402" y="2278933"/>
                <a:ext cx="2066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b="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ja-JP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80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800" b="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ja-JP" sz="800" b="0" i="1" smtClean="0">
                                      <a:solidFill>
                                        <a:srgbClr val="CC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b="1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ja-JP" sz="800" dirty="0" smtClean="0"/>
              </a:p>
              <a:p>
                <a:r>
                  <a:rPr lang="en-US" altLang="ja-JP" sz="8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sz="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800" i="1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ja-JP" sz="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sz="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ja-JP" sz="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altLang="ja-JP" sz="8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8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sz="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sz="800" i="1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ja-JP" altLang="en-US" sz="800" dirty="0"/>
              </a:p>
            </p:txBody>
          </p:sp>
        </mc:Choice>
        <mc:Fallback xmlns="">
          <p:sp>
            <p:nvSpPr>
              <p:cNvPr id="160" name="テキスト ボックス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402" y="2278933"/>
                <a:ext cx="2066104" cy="246221"/>
              </a:xfrm>
              <a:prstGeom prst="rect">
                <a:avLst/>
              </a:prstGeom>
              <a:blipFill rotWithShape="0">
                <a:blip r:embed="rId11"/>
                <a:stretch>
                  <a:fillRect l="-590" t="-2500" b="-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正方形/長方形 160"/>
          <p:cNvSpPr/>
          <p:nvPr/>
        </p:nvSpPr>
        <p:spPr>
          <a:xfrm>
            <a:off x="9328161" y="3484004"/>
            <a:ext cx="144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9637489" y="3484004"/>
            <a:ext cx="144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8520063" y="2519283"/>
                <a:ext cx="1534781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7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700" dirty="0" smtClean="0">
                    <a:solidFill>
                      <a:srgbClr val="0000FF"/>
                    </a:solidFill>
                  </a:rPr>
                  <a:t> (</a:t>
                </a:r>
                <a:r>
                  <a:rPr lang="ja-JP" altLang="en-US" sz="700" dirty="0" smtClean="0">
                    <a:solidFill>
                      <a:srgbClr val="0000FF"/>
                    </a:solidFill>
                  </a:rPr>
                  <a:t>入力基底</a:t>
                </a:r>
                <a:r>
                  <a:rPr lang="en-US" altLang="ja-JP" sz="700" dirty="0" smtClean="0">
                    <a:solidFill>
                      <a:srgbClr val="0000FF"/>
                    </a:solidFill>
                  </a:rPr>
                  <a:t>) </a:t>
                </a:r>
                <a:r>
                  <a:rPr lang="ja-JP" altLang="en-US" sz="700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sz="700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ja-JP" sz="700" dirty="0">
                    <a:solidFill>
                      <a:srgbClr val="CC00FF"/>
                    </a:solidFill>
                  </a:rPr>
                  <a:t> </a:t>
                </a:r>
                <a:r>
                  <a:rPr lang="en-US" altLang="ja-JP" sz="700" dirty="0" smtClean="0">
                    <a:solidFill>
                      <a:srgbClr val="CC00FF"/>
                    </a:solidFill>
                  </a:rPr>
                  <a:t>(</a:t>
                </a:r>
                <a:r>
                  <a:rPr lang="ja-JP" altLang="en-US" sz="700" dirty="0" smtClean="0">
                    <a:solidFill>
                      <a:srgbClr val="CC00FF"/>
                    </a:solidFill>
                  </a:rPr>
                  <a:t>出力</a:t>
                </a:r>
                <a:r>
                  <a:rPr lang="ja-JP" altLang="en-US" sz="700" dirty="0">
                    <a:solidFill>
                      <a:srgbClr val="CC00FF"/>
                    </a:solidFill>
                  </a:rPr>
                  <a:t>基底</a:t>
                </a:r>
                <a:r>
                  <a:rPr lang="en-US" altLang="ja-JP" sz="700" dirty="0" smtClean="0">
                    <a:solidFill>
                      <a:srgbClr val="CC00FF"/>
                    </a:solidFill>
                  </a:rPr>
                  <a:t>) </a:t>
                </a:r>
                <a:r>
                  <a:rPr lang="ja-JP" altLang="en-US" sz="700" dirty="0" smtClean="0"/>
                  <a:t>が等しい．</a:t>
                </a:r>
                <a:endParaRPr lang="ja-JP" altLang="en-US" sz="700" dirty="0"/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063" y="2519283"/>
                <a:ext cx="1534781" cy="107722"/>
              </a:xfrm>
              <a:prstGeom prst="rect">
                <a:avLst/>
              </a:prstGeom>
              <a:blipFill rotWithShape="0">
                <a:blip r:embed="rId12"/>
                <a:stretch>
                  <a:fillRect l="-2390" t="-38889" r="-3187" b="-5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正方形/長方形 164"/>
          <p:cNvSpPr/>
          <p:nvPr/>
        </p:nvSpPr>
        <p:spPr>
          <a:xfrm>
            <a:off x="8919116" y="5101272"/>
            <a:ext cx="508442" cy="175184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9553095" y="5107316"/>
            <a:ext cx="676737" cy="17518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10295040" y="5108360"/>
            <a:ext cx="462220" cy="1751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10818580" y="5108360"/>
            <a:ext cx="684000" cy="17518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9483749" y="4861032"/>
            <a:ext cx="21169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9802928" y="4861032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9705050" y="4861032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9254853" y="4861032"/>
            <a:ext cx="108631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8852114" y="4563858"/>
            <a:ext cx="50400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10431282" y="4563858"/>
            <a:ext cx="9144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11506583" y="4563858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10131447" y="486103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テキスト ボックス 176"/>
          <p:cNvSpPr txBox="1"/>
          <p:nvPr/>
        </p:nvSpPr>
        <p:spPr>
          <a:xfrm>
            <a:off x="7223048" y="5815870"/>
            <a:ext cx="8335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4">
                    <a:lumMod val="75000"/>
                  </a:schemeClr>
                </a:solidFill>
              </a:rPr>
              <a:t>基底変換行列</a:t>
            </a:r>
            <a:endParaRPr kumimoji="1" lang="ja-JP" altLang="en-US" sz="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8" name="テキスト ボックス 177"/>
          <p:cNvSpPr txBox="1"/>
          <p:nvPr/>
        </p:nvSpPr>
        <p:spPr>
          <a:xfrm>
            <a:off x="10220502" y="2392417"/>
            <a:ext cx="1782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基底変換行列相当．</a:t>
            </a:r>
            <a:r>
              <a:rPr kumimoji="1" lang="en-US" altLang="ja-JP" sz="700" dirty="0" smtClean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kumimoji="1"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があるので違うが．</a:t>
            </a:r>
            <a:endParaRPr kumimoji="1" lang="en-US" altLang="ja-JP" sz="7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ja-JP" altLang="en-US" sz="700" dirty="0" smtClean="0">
                <a:solidFill>
                  <a:srgbClr val="92D050"/>
                </a:solidFill>
              </a:rPr>
              <a:t>特異値</a:t>
            </a:r>
            <a:r>
              <a:rPr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や</a:t>
            </a:r>
            <a:r>
              <a:rPr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的な働きをする．</a:t>
            </a:r>
            <a:endParaRPr lang="en-US" altLang="ja-JP" sz="7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対角行列ではないので，</a:t>
            </a:r>
            <a:endParaRPr lang="en-US" altLang="ja-JP" sz="7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ja-JP" altLang="en-US" sz="700" dirty="0" smtClean="0">
                <a:solidFill>
                  <a:srgbClr val="0000FF"/>
                </a:solidFill>
              </a:rPr>
              <a:t>入力基底</a:t>
            </a:r>
            <a:r>
              <a:rPr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と</a:t>
            </a:r>
            <a:r>
              <a:rPr lang="ja-JP" altLang="en-US" sz="700" dirty="0" smtClean="0">
                <a:solidFill>
                  <a:srgbClr val="CC00FF"/>
                </a:solidFill>
              </a:rPr>
              <a:t>出力基底</a:t>
            </a:r>
            <a:r>
              <a:rPr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が</a:t>
            </a:r>
            <a:r>
              <a:rPr lang="en-US" altLang="ja-JP" sz="700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対</a:t>
            </a:r>
            <a:r>
              <a:rPr lang="en-US" altLang="ja-JP" sz="700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で</a:t>
            </a:r>
            <a:endParaRPr lang="en-US" altLang="ja-JP" sz="7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対応しているわけではない．</a:t>
            </a:r>
            <a:endParaRPr lang="en-US" altLang="ja-JP" sz="7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ja-JP" altLang="en-US" sz="700" dirty="0">
                <a:solidFill>
                  <a:srgbClr val="92D050"/>
                </a:solidFill>
              </a:rPr>
              <a:t>特異値</a:t>
            </a:r>
            <a:r>
              <a:rPr lang="ja-JP" altLang="en-US" sz="700" dirty="0">
                <a:solidFill>
                  <a:schemeClr val="accent4">
                    <a:lumMod val="75000"/>
                  </a:schemeClr>
                </a:solidFill>
              </a:rPr>
              <a:t>や</a:t>
            </a:r>
            <a:r>
              <a:rPr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なら対角行列になる．</a:t>
            </a:r>
            <a:endParaRPr kumimoji="1" lang="en-US" altLang="ja-JP" sz="7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9" name="正方形/長方形 178"/>
          <p:cNvSpPr/>
          <p:nvPr/>
        </p:nvSpPr>
        <p:spPr>
          <a:xfrm>
            <a:off x="10134475" y="4711279"/>
            <a:ext cx="8977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0" name="直線矢印コネクタ 179"/>
          <p:cNvCxnSpPr/>
          <p:nvPr/>
        </p:nvCxnSpPr>
        <p:spPr>
          <a:xfrm flipV="1">
            <a:off x="8862479" y="2728240"/>
            <a:ext cx="0" cy="792012"/>
          </a:xfrm>
          <a:prstGeom prst="straightConnector1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/>
              <p:cNvSpPr txBox="1"/>
              <p:nvPr/>
            </p:nvSpPr>
            <p:spPr>
              <a:xfrm>
                <a:off x="8308959" y="3132431"/>
                <a:ext cx="6828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7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</m:oMath>
                </a14:m>
                <a:endParaRPr kumimoji="1" lang="en-US" altLang="ja-JP" sz="700" dirty="0" smtClean="0"/>
              </a:p>
              <a:p>
                <a:r>
                  <a:rPr kumimoji="1" lang="ja-JP" altLang="en-US" sz="700" dirty="0" smtClean="0"/>
                  <a:t>標準基底</a:t>
                </a:r>
                <a:endParaRPr kumimoji="1" lang="en-US" altLang="ja-JP" sz="700" dirty="0" smtClean="0"/>
              </a:p>
            </p:txBody>
          </p:sp>
        </mc:Choice>
        <mc:Fallback xmlns="">
          <p:sp>
            <p:nvSpPr>
              <p:cNvPr id="182" name="テキスト ボックス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959" y="3132431"/>
                <a:ext cx="682870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直線矢印コネクタ 184"/>
          <p:cNvCxnSpPr/>
          <p:nvPr/>
        </p:nvCxnSpPr>
        <p:spPr>
          <a:xfrm>
            <a:off x="8866881" y="3123425"/>
            <a:ext cx="389331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テキスト ボックス 186"/>
              <p:cNvSpPr txBox="1"/>
              <p:nvPr/>
            </p:nvSpPr>
            <p:spPr>
              <a:xfrm>
                <a:off x="8254668" y="2752968"/>
                <a:ext cx="6985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7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ja-JP" sz="700" dirty="0" smtClean="0"/>
              </a:p>
              <a:p>
                <a:r>
                  <a:rPr kumimoji="1" lang="ja-JP" altLang="en-US" sz="700" dirty="0" smtClean="0"/>
                  <a:t>標準基底</a:t>
                </a:r>
                <a:endParaRPr kumimoji="1" lang="en-US" altLang="ja-JP" sz="700" dirty="0" smtClean="0"/>
              </a:p>
            </p:txBody>
          </p:sp>
        </mc:Choice>
        <mc:Fallback xmlns="">
          <p:sp>
            <p:nvSpPr>
              <p:cNvPr id="187" name="テキスト ボックス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668" y="2752968"/>
                <a:ext cx="698500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直線矢印コネクタ 180"/>
          <p:cNvCxnSpPr/>
          <p:nvPr/>
        </p:nvCxnSpPr>
        <p:spPr>
          <a:xfrm>
            <a:off x="8866881" y="3123425"/>
            <a:ext cx="1946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矢印コネクタ 189"/>
          <p:cNvCxnSpPr/>
          <p:nvPr/>
        </p:nvCxnSpPr>
        <p:spPr>
          <a:xfrm rot="16200000">
            <a:off x="8769549" y="3035444"/>
            <a:ext cx="1946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/>
              <p:cNvSpPr txBox="1"/>
              <p:nvPr/>
            </p:nvSpPr>
            <p:spPr>
              <a:xfrm>
                <a:off x="9174562" y="2853982"/>
                <a:ext cx="84778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00" dirty="0">
                    <a:solidFill>
                      <a:srgbClr val="0000FF"/>
                    </a:solidFill>
                  </a:rPr>
                  <a:t>入</a:t>
                </a:r>
                <a:r>
                  <a:rPr lang="ja-JP" altLang="en-US" sz="600" dirty="0">
                    <a:solidFill>
                      <a:srgbClr val="CC00FF"/>
                    </a:solidFill>
                  </a:rPr>
                  <a:t>出</a:t>
                </a:r>
                <a:r>
                  <a:rPr lang="ja-JP" altLang="en-US" sz="600" dirty="0"/>
                  <a:t>力</a:t>
                </a:r>
                <a:r>
                  <a:rPr lang="ja-JP" altLang="en-US" sz="600" dirty="0" smtClean="0"/>
                  <a:t>基底</a:t>
                </a:r>
                <a:endParaRPr lang="en-US" altLang="ja-JP" sz="600" dirty="0" smtClean="0"/>
              </a:p>
              <a:p>
                <a:r>
                  <a:rPr lang="en-US" altLang="ja-JP" sz="7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7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7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b="1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7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7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7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kumimoji="1" lang="en-US" altLang="ja-JP" sz="700" dirty="0" smtClean="0"/>
              </a:p>
            </p:txBody>
          </p:sp>
        </mc:Choice>
        <mc:Fallback xmlns="">
          <p:sp>
            <p:nvSpPr>
              <p:cNvPr id="191" name="テキスト ボックス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562" y="2853982"/>
                <a:ext cx="847787" cy="29238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テキスト ボックス 199"/>
              <p:cNvSpPr txBox="1"/>
              <p:nvPr/>
            </p:nvSpPr>
            <p:spPr>
              <a:xfrm>
                <a:off x="8819769" y="2636859"/>
                <a:ext cx="84778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00" dirty="0" smtClean="0">
                    <a:solidFill>
                      <a:srgbClr val="0000FF"/>
                    </a:solidFill>
                  </a:rPr>
                  <a:t>入</a:t>
                </a:r>
                <a:r>
                  <a:rPr lang="ja-JP" altLang="en-US" sz="600" dirty="0">
                    <a:solidFill>
                      <a:srgbClr val="CC00FF"/>
                    </a:solidFill>
                  </a:rPr>
                  <a:t>出</a:t>
                </a:r>
                <a:r>
                  <a:rPr lang="ja-JP" altLang="en-US" sz="600" dirty="0"/>
                  <a:t>力</a:t>
                </a:r>
                <a:r>
                  <a:rPr lang="ja-JP" altLang="en-US" sz="600" dirty="0" smtClean="0"/>
                  <a:t>基底</a:t>
                </a:r>
                <a:endParaRPr lang="en-US" altLang="ja-JP" sz="600" dirty="0" smtClean="0"/>
              </a:p>
              <a:p>
                <a:r>
                  <a:rPr lang="en-US" altLang="ja-JP" sz="7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ja-JP" sz="7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70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b="1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7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7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7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7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ja-JP" sz="700" dirty="0" smtClean="0"/>
              </a:p>
            </p:txBody>
          </p:sp>
        </mc:Choice>
        <mc:Fallback xmlns="">
          <p:sp>
            <p:nvSpPr>
              <p:cNvPr id="200" name="テキスト ボックス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69" y="2636859"/>
                <a:ext cx="847787" cy="29238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1" name="直線矢印コネクタ 200"/>
          <p:cNvCxnSpPr/>
          <p:nvPr/>
        </p:nvCxnSpPr>
        <p:spPr>
          <a:xfrm>
            <a:off x="8883392" y="3134165"/>
            <a:ext cx="178154" cy="178155"/>
          </a:xfrm>
          <a:prstGeom prst="straightConnector1">
            <a:avLst/>
          </a:prstGeom>
          <a:ln w="19050">
            <a:solidFill>
              <a:srgbClr val="CC00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フリーフォーム 201"/>
          <p:cNvSpPr/>
          <p:nvPr/>
        </p:nvSpPr>
        <p:spPr>
          <a:xfrm rot="21035530">
            <a:off x="9082753" y="3177171"/>
            <a:ext cx="165300" cy="102912"/>
          </a:xfrm>
          <a:custGeom>
            <a:avLst/>
            <a:gdLst>
              <a:gd name="connsiteX0" fmla="*/ 190500 w 190500"/>
              <a:gd name="connsiteY0" fmla="*/ 0 h 144536"/>
              <a:gd name="connsiteX1" fmla="*/ 142875 w 190500"/>
              <a:gd name="connsiteY1" fmla="*/ 128587 h 144536"/>
              <a:gd name="connsiteX2" fmla="*/ 0 w 190500"/>
              <a:gd name="connsiteY2" fmla="*/ 138112 h 14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" h="144536">
                <a:moveTo>
                  <a:pt x="190500" y="0"/>
                </a:moveTo>
                <a:cubicBezTo>
                  <a:pt x="182562" y="52784"/>
                  <a:pt x="174625" y="105568"/>
                  <a:pt x="142875" y="128587"/>
                </a:cubicBezTo>
                <a:cubicBezTo>
                  <a:pt x="111125" y="151606"/>
                  <a:pt x="55562" y="144859"/>
                  <a:pt x="0" y="138112"/>
                </a:cubicBez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テキスト ボックス 202"/>
              <p:cNvSpPr txBox="1"/>
              <p:nvPr/>
            </p:nvSpPr>
            <p:spPr>
              <a:xfrm>
                <a:off x="9151735" y="3185082"/>
                <a:ext cx="207236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en-US" altLang="ja-JP" sz="7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テキスト ボックス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735" y="3185082"/>
                <a:ext cx="207236" cy="20005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正方形/長方形 203"/>
              <p:cNvSpPr/>
              <p:nvPr/>
            </p:nvSpPr>
            <p:spPr>
              <a:xfrm>
                <a:off x="9317964" y="3055094"/>
                <a:ext cx="1173992" cy="441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800" dirty="0" smtClean="0"/>
                  <a:t>　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ja-JP" altLang="en-US" sz="800" i="1">
                        <a:latin typeface="Cambria Math" panose="02040503050406030204" pitchFamily="18" charset="0"/>
                      </a:rPr>
                      <m:t>＝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8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800" i="1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ja-JP" sz="800" dirty="0" smtClean="0"/>
              </a:p>
              <a:p>
                <a:r>
                  <a:rPr lang="ja-JP" altLang="en-US" sz="80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80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  <m:sSub>
                      <m:sSubPr>
                        <m:ctrlP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sSub>
                      <m:sSubPr>
                        <m:ctrlP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8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ja-JP" altLang="en-US" sz="800" dirty="0"/>
              </a:p>
            </p:txBody>
          </p:sp>
        </mc:Choice>
        <mc:Fallback xmlns="">
          <p:sp>
            <p:nvSpPr>
              <p:cNvPr id="204" name="正方形/長方形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964" y="3055094"/>
                <a:ext cx="1173992" cy="44114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直線コネクタ 205"/>
          <p:cNvCxnSpPr/>
          <p:nvPr/>
        </p:nvCxnSpPr>
        <p:spPr>
          <a:xfrm>
            <a:off x="8724367" y="2988703"/>
            <a:ext cx="144897" cy="720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コネクタ 208"/>
          <p:cNvCxnSpPr/>
          <p:nvPr/>
        </p:nvCxnSpPr>
        <p:spPr>
          <a:xfrm flipV="1">
            <a:off x="8834374" y="3131361"/>
            <a:ext cx="118794" cy="784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フリーフォーム 212"/>
          <p:cNvSpPr/>
          <p:nvPr/>
        </p:nvSpPr>
        <p:spPr>
          <a:xfrm>
            <a:off x="8929986" y="3204744"/>
            <a:ext cx="656922" cy="205980"/>
          </a:xfrm>
          <a:custGeom>
            <a:avLst/>
            <a:gdLst>
              <a:gd name="connsiteX0" fmla="*/ 656922 w 656922"/>
              <a:gd name="connsiteY0" fmla="*/ 114300 h 205980"/>
              <a:gd name="connsiteX1" fmla="*/ 580722 w 656922"/>
              <a:gd name="connsiteY1" fmla="*/ 133350 h 205980"/>
              <a:gd name="connsiteX2" fmla="*/ 288622 w 656922"/>
              <a:gd name="connsiteY2" fmla="*/ 196850 h 205980"/>
              <a:gd name="connsiteX3" fmla="*/ 40972 w 656922"/>
              <a:gd name="connsiteY3" fmla="*/ 184150 h 205980"/>
              <a:gd name="connsiteX4" fmla="*/ 2872 w 656922"/>
              <a:gd name="connsiteY4" fmla="*/ 0 h 20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922" h="205980">
                <a:moveTo>
                  <a:pt x="656922" y="114300"/>
                </a:moveTo>
                <a:cubicBezTo>
                  <a:pt x="649513" y="116946"/>
                  <a:pt x="580722" y="133350"/>
                  <a:pt x="580722" y="133350"/>
                </a:cubicBezTo>
                <a:cubicBezTo>
                  <a:pt x="519339" y="147108"/>
                  <a:pt x="378580" y="188383"/>
                  <a:pt x="288622" y="196850"/>
                </a:cubicBezTo>
                <a:cubicBezTo>
                  <a:pt x="198664" y="205317"/>
                  <a:pt x="88597" y="216958"/>
                  <a:pt x="40972" y="184150"/>
                </a:cubicBezTo>
                <a:cubicBezTo>
                  <a:pt x="-6653" y="151342"/>
                  <a:pt x="-1891" y="75671"/>
                  <a:pt x="2872" y="0"/>
                </a:cubicBezTo>
              </a:path>
            </a:pathLst>
          </a:custGeom>
          <a:noFill/>
          <a:ln w="3175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9651171" y="5189000"/>
            <a:ext cx="144587" cy="8989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11345350" y="5175664"/>
            <a:ext cx="144587" cy="8989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12012562" y="4563858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9161147" y="4711279"/>
            <a:ext cx="987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10995531" y="4563858"/>
            <a:ext cx="9875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11120954" y="4711279"/>
            <a:ext cx="21169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10606835" y="4711279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9547800" y="5548939"/>
            <a:ext cx="21169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9844753" y="5548939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9756401" y="554893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9675537" y="5762844"/>
            <a:ext cx="23286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10056584" y="5762844"/>
            <a:ext cx="232860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10451243" y="5759561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11345345" y="5759561"/>
            <a:ext cx="108631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8439779" y="5911661"/>
            <a:ext cx="21169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8736732" y="5911661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8648380" y="5911661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8968375" y="6218009"/>
            <a:ext cx="21169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9265328" y="6218009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9176976" y="621800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8446215" y="6530630"/>
            <a:ext cx="21169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8743168" y="6530630"/>
            <a:ext cx="10863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8654816" y="6530630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9514257" y="6108107"/>
            <a:ext cx="407756" cy="33945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10435914" y="6108107"/>
            <a:ext cx="336988" cy="33945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9959860" y="6108107"/>
            <a:ext cx="448532" cy="33945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10914431" y="6108107"/>
            <a:ext cx="407756" cy="339457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10958110" y="6530630"/>
            <a:ext cx="108631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10727178" y="653062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8409210" y="6688291"/>
            <a:ext cx="678492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9899068" y="6538855"/>
            <a:ext cx="108631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9508825" y="6833749"/>
            <a:ext cx="11949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9749714" y="6833749"/>
            <a:ext cx="11949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9983127" y="6833749"/>
            <a:ext cx="11949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10224016" y="6833749"/>
            <a:ext cx="11949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9017328" y="6833749"/>
            <a:ext cx="11949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9258217" y="6833749"/>
            <a:ext cx="11949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5" name="直線コネクタ 254"/>
          <p:cNvCxnSpPr/>
          <p:nvPr/>
        </p:nvCxnSpPr>
        <p:spPr>
          <a:xfrm>
            <a:off x="10611073" y="3100536"/>
            <a:ext cx="63570" cy="29872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フリーフォーム 257"/>
          <p:cNvSpPr/>
          <p:nvPr/>
        </p:nvSpPr>
        <p:spPr>
          <a:xfrm>
            <a:off x="8248650" y="3086100"/>
            <a:ext cx="2241550" cy="2089150"/>
          </a:xfrm>
          <a:custGeom>
            <a:avLst/>
            <a:gdLst>
              <a:gd name="connsiteX0" fmla="*/ 2241550 w 2241550"/>
              <a:gd name="connsiteY0" fmla="*/ 0 h 2089150"/>
              <a:gd name="connsiteX1" fmla="*/ 2241550 w 2241550"/>
              <a:gd name="connsiteY1" fmla="*/ 679450 h 2089150"/>
              <a:gd name="connsiteX2" fmla="*/ 0 w 2241550"/>
              <a:gd name="connsiteY2" fmla="*/ 679450 h 2089150"/>
              <a:gd name="connsiteX3" fmla="*/ 0 w 2241550"/>
              <a:gd name="connsiteY3" fmla="*/ 2089150 h 2089150"/>
              <a:gd name="connsiteX4" fmla="*/ 685800 w 2241550"/>
              <a:gd name="connsiteY4" fmla="*/ 2089150 h 208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550" h="2089150">
                <a:moveTo>
                  <a:pt x="2241550" y="0"/>
                </a:moveTo>
                <a:lnTo>
                  <a:pt x="2241550" y="679450"/>
                </a:lnTo>
                <a:lnTo>
                  <a:pt x="0" y="679450"/>
                </a:lnTo>
                <a:lnTo>
                  <a:pt x="0" y="2089150"/>
                </a:lnTo>
                <a:lnTo>
                  <a:pt x="685800" y="2089150"/>
                </a:lnTo>
              </a:path>
            </a:pathLst>
          </a:cu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96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7</a:t>
            </a:r>
            <a:r>
              <a:rPr lang="ja-JP" altLang="en-US" sz="3200" dirty="0"/>
              <a:t>章 線形変換</a:t>
            </a:r>
            <a:r>
              <a:rPr lang="en-US" altLang="ja-JP" sz="3200" dirty="0" smtClean="0"/>
              <a:t>:7.3 </a:t>
            </a:r>
            <a:r>
              <a:rPr lang="ja-JP" altLang="en-US" sz="3200" dirty="0" smtClean="0"/>
              <a:t>対角化と擬似逆行列</a:t>
            </a:r>
            <a:endParaRPr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904"/>
            <a:ext cx="3989555" cy="454483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3910" y="679904"/>
            <a:ext cx="4013697" cy="299034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5450" y="3673790"/>
            <a:ext cx="4013697" cy="2569692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702277" y="959972"/>
            <a:ext cx="46929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708752" y="959971"/>
            <a:ext cx="50104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677803" y="1283822"/>
            <a:ext cx="11234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35053" y="1283821"/>
            <a:ext cx="11234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872906" y="1835571"/>
            <a:ext cx="11234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09735" y="1892019"/>
            <a:ext cx="1021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32449" y="1892018"/>
            <a:ext cx="767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761902" y="1832191"/>
            <a:ext cx="112346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72129" y="2812277"/>
            <a:ext cx="9284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495327" y="2812278"/>
            <a:ext cx="112346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743360" y="2365094"/>
            <a:ext cx="1021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84026" y="2190966"/>
            <a:ext cx="838423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454052" y="2972701"/>
            <a:ext cx="112346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464376" y="281863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657567" y="2818637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837689" y="2818637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749942" y="2818637"/>
            <a:ext cx="8977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075491" y="2985622"/>
            <a:ext cx="11234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726366" y="2985621"/>
            <a:ext cx="11234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89903" y="3432005"/>
            <a:ext cx="8977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340506" y="3289872"/>
            <a:ext cx="767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496686" y="3289872"/>
            <a:ext cx="767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305691" y="3289872"/>
            <a:ext cx="19099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16304" y="3432005"/>
            <a:ext cx="19099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08499" y="3432005"/>
            <a:ext cx="767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574405" y="328987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892783" y="343200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412511" y="3289872"/>
            <a:ext cx="102133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682909" y="3289872"/>
            <a:ext cx="102133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322142" y="3753422"/>
            <a:ext cx="92848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79405" y="3753421"/>
            <a:ext cx="92848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339455" y="3751752"/>
            <a:ext cx="8977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513133" y="3751752"/>
            <a:ext cx="767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167127" y="3751752"/>
            <a:ext cx="19099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359322" y="3751752"/>
            <a:ext cx="767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443606" y="375175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2476" y="3983846"/>
            <a:ext cx="507427" cy="20465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079474" y="3982106"/>
            <a:ext cx="442903" cy="208131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228806" y="3982106"/>
            <a:ext cx="788786" cy="208131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581362" y="3983544"/>
            <a:ext cx="806757" cy="208131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108955" y="4278070"/>
            <a:ext cx="19099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430361" y="4278070"/>
            <a:ext cx="1578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740108" y="4278070"/>
            <a:ext cx="19099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2051988" y="4278070"/>
            <a:ext cx="1578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172360" y="4041080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009472" y="4041080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301450" y="4057200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891298" y="4064651"/>
            <a:ext cx="92848" cy="108775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677803" y="4071794"/>
            <a:ext cx="92848" cy="108775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63789" y="4057200"/>
            <a:ext cx="92848" cy="108775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92292" y="4060195"/>
            <a:ext cx="92848" cy="108775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626735" y="4292290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780316" y="4620503"/>
            <a:ext cx="218932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396485" y="4620503"/>
            <a:ext cx="218932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687286" y="4620503"/>
            <a:ext cx="112346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2060657" y="4620503"/>
            <a:ext cx="11234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478665" y="4937336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20754" y="4919333"/>
            <a:ext cx="112346" cy="144780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227984" y="5081037"/>
            <a:ext cx="84407" cy="108775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306068" y="1740433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524361" y="1740433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618473" y="1740433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7807938" y="1740433"/>
            <a:ext cx="84407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080767" y="1893749"/>
            <a:ext cx="84407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077572" y="1740433"/>
            <a:ext cx="92848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290415" y="1893749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169887" y="2204658"/>
            <a:ext cx="14517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314716" y="1264095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303896" y="1257779"/>
            <a:ext cx="395143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557455" y="1267680"/>
            <a:ext cx="20536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6980754" y="1267680"/>
            <a:ext cx="92848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7024229" y="1425495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7226647" y="1425495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7322873" y="1425495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6275471" y="1417194"/>
            <a:ext cx="401315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413394" y="1417193"/>
            <a:ext cx="192199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7296577" y="1740433"/>
            <a:ext cx="192199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8018103" y="1743608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4257471" y="1893749"/>
            <a:ext cx="282763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314643" y="2204658"/>
            <a:ext cx="901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574811" y="246029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768002" y="2460295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950505" y="2460295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864458" y="2460295"/>
            <a:ext cx="8161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6635978" y="2460295"/>
            <a:ext cx="8161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6720179" y="2460295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6540641" y="2460295"/>
            <a:ext cx="901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6242928" y="2460295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6336961" y="2460295"/>
            <a:ext cx="14517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065666" y="2488867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7221691" y="2488867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218730" y="2416686"/>
            <a:ext cx="285674" cy="206652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6522446" y="2416686"/>
            <a:ext cx="370155" cy="206652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206008" y="2744979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4801048" y="2724577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4895081" y="2724577"/>
            <a:ext cx="14517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7816636" y="2731540"/>
            <a:ext cx="8161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7900837" y="2731540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7721299" y="2731540"/>
            <a:ext cx="901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8074443" y="2878463"/>
            <a:ext cx="8161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628006" y="2878463"/>
            <a:ext cx="8977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7292421" y="2878588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211047" y="2888611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344397" y="3041011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6381053" y="2731539"/>
            <a:ext cx="19451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527976" y="2876050"/>
            <a:ext cx="91318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593606" y="2578233"/>
            <a:ext cx="1411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92D050"/>
                </a:solidFill>
              </a:rPr>
              <a:t>特異値は</a:t>
            </a:r>
            <a:r>
              <a:rPr lang="en-US" altLang="ja-JP" sz="800" dirty="0" smtClean="0">
                <a:solidFill>
                  <a:srgbClr val="92D050"/>
                </a:solidFill>
              </a:rPr>
              <a:t>0</a:t>
            </a:r>
            <a:r>
              <a:rPr lang="ja-JP" altLang="en-US" sz="800" dirty="0" smtClean="0">
                <a:solidFill>
                  <a:srgbClr val="92D050"/>
                </a:solidFill>
              </a:rPr>
              <a:t>以上だから．</a:t>
            </a:r>
            <a:endParaRPr kumimoji="1" lang="ja-JP" altLang="en-US" sz="800" dirty="0">
              <a:solidFill>
                <a:srgbClr val="92D05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 flipH="1">
            <a:off x="6887577" y="2738679"/>
            <a:ext cx="215268" cy="2711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6515303" y="3009805"/>
            <a:ext cx="40247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テキスト ボックス 127"/>
          <p:cNvSpPr txBox="1"/>
          <p:nvPr/>
        </p:nvSpPr>
        <p:spPr>
          <a:xfrm>
            <a:off x="4110800" y="2311517"/>
            <a:ext cx="131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>
                <a:solidFill>
                  <a:srgbClr val="FF0000"/>
                </a:solidFill>
              </a:rPr>
              <a:t>A</a:t>
            </a:r>
            <a:r>
              <a:rPr lang="ja-JP" altLang="en-US" sz="600" dirty="0" smtClean="0">
                <a:solidFill>
                  <a:srgbClr val="FF0000"/>
                </a:solidFill>
              </a:rPr>
              <a:t>が可逆</a:t>
            </a:r>
            <a:r>
              <a:rPr lang="ja-JP" altLang="en-US" sz="600" dirty="0" smtClean="0"/>
              <a:t>なら</a:t>
            </a:r>
            <a:r>
              <a:rPr lang="en-US" altLang="ja-JP" sz="600" dirty="0" smtClean="0">
                <a:solidFill>
                  <a:srgbClr val="0000FF"/>
                </a:solidFill>
              </a:rPr>
              <a:t>V</a:t>
            </a:r>
            <a:r>
              <a:rPr lang="ja-JP" altLang="en-US" sz="600" dirty="0" smtClean="0">
                <a:solidFill>
                  <a:srgbClr val="0000FF"/>
                </a:solidFill>
              </a:rPr>
              <a:t>の列空間は線形独立</a:t>
            </a:r>
            <a:endParaRPr lang="en-US" altLang="ja-JP" sz="600" dirty="0" smtClean="0">
              <a:solidFill>
                <a:srgbClr val="0000FF"/>
              </a:solidFill>
            </a:endParaRPr>
          </a:p>
          <a:p>
            <a:r>
              <a:rPr lang="ja-JP" altLang="en-US" sz="600" dirty="0" smtClean="0"/>
              <a:t>→</a:t>
            </a:r>
            <a:r>
              <a:rPr lang="en-US" altLang="ja-JP" sz="600" dirty="0" smtClean="0">
                <a:solidFill>
                  <a:srgbClr val="FFC000"/>
                </a:solidFill>
              </a:rPr>
              <a:t>H</a:t>
            </a:r>
            <a:r>
              <a:rPr lang="ja-JP" altLang="en-US" sz="600" dirty="0">
                <a:solidFill>
                  <a:srgbClr val="FFC000"/>
                </a:solidFill>
              </a:rPr>
              <a:t>の固有</a:t>
            </a:r>
            <a:r>
              <a:rPr lang="ja-JP" altLang="en-US" sz="600" dirty="0" smtClean="0">
                <a:solidFill>
                  <a:srgbClr val="FFC000"/>
                </a:solidFill>
              </a:rPr>
              <a:t>ベクトル</a:t>
            </a:r>
            <a:endParaRPr lang="en-US" altLang="ja-JP" sz="600" dirty="0" smtClean="0">
              <a:solidFill>
                <a:srgbClr val="FFC000"/>
              </a:solidFill>
            </a:endParaRPr>
          </a:p>
          <a:p>
            <a:r>
              <a:rPr lang="ja-JP" altLang="en-US" sz="600" dirty="0">
                <a:solidFill>
                  <a:srgbClr val="FFC000"/>
                </a:solidFill>
              </a:rPr>
              <a:t>　</a:t>
            </a:r>
            <a:r>
              <a:rPr lang="ja-JP" altLang="en-US" sz="600" dirty="0" smtClean="0">
                <a:solidFill>
                  <a:srgbClr val="FFC000"/>
                </a:solidFill>
              </a:rPr>
              <a:t>が線形独立</a:t>
            </a:r>
            <a:endParaRPr lang="en-US" altLang="ja-JP" sz="600" dirty="0" smtClean="0">
              <a:solidFill>
                <a:srgbClr val="FFC000"/>
              </a:solidFill>
            </a:endParaRPr>
          </a:p>
          <a:p>
            <a:r>
              <a:rPr lang="ja-JP" altLang="en-US" sz="600" dirty="0" smtClean="0"/>
              <a:t>→</a:t>
            </a:r>
            <a:r>
              <a:rPr lang="en-US" altLang="ja-JP" sz="600" dirty="0">
                <a:solidFill>
                  <a:srgbClr val="FFC000"/>
                </a:solidFill>
              </a:rPr>
              <a:t>H</a:t>
            </a:r>
            <a:r>
              <a:rPr lang="ja-JP" altLang="en-US" sz="600" dirty="0">
                <a:solidFill>
                  <a:srgbClr val="FFC000"/>
                </a:solidFill>
              </a:rPr>
              <a:t>は</a:t>
            </a:r>
            <a:r>
              <a:rPr lang="ja-JP" altLang="en-US" sz="600" dirty="0" smtClean="0">
                <a:solidFill>
                  <a:srgbClr val="FFC000"/>
                </a:solidFill>
              </a:rPr>
              <a:t>可逆</a:t>
            </a:r>
            <a:endParaRPr lang="ja-JP" altLang="en-US" sz="600" dirty="0">
              <a:solidFill>
                <a:srgbClr val="FFC000"/>
              </a:solidFill>
            </a:endParaRPr>
          </a:p>
        </p:txBody>
      </p:sp>
      <p:cxnSp>
        <p:nvCxnSpPr>
          <p:cNvPr id="129" name="直線コネクタ 128"/>
          <p:cNvCxnSpPr/>
          <p:nvPr/>
        </p:nvCxnSpPr>
        <p:spPr>
          <a:xfrm>
            <a:off x="4329472" y="3163799"/>
            <a:ext cx="64976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テキスト ボックス 129"/>
              <p:cNvSpPr txBox="1"/>
              <p:nvPr/>
            </p:nvSpPr>
            <p:spPr>
              <a:xfrm>
                <a:off x="5933406" y="3186977"/>
                <a:ext cx="1450462" cy="138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ja-JP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kumimoji="1" lang="el-GR" altLang="ja-JP" sz="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kumimoji="1" lang="el-GR" altLang="ja-JP" sz="800" b="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800" b="0" i="1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ja-JP" sz="800" b="0" i="0" smtClean="0">
                                  <a:solidFill>
                                    <a:srgbClr val="CC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sty m:val="p"/>
                            </m:rPr>
                            <a:rPr lang="el-GR" altLang="ja-JP" sz="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lang="el-GR" altLang="ja-JP" sz="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ja-JP" sz="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l-GR" altLang="ja-JP" sz="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-JP" sz="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ja-JP" sz="800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altLang="ja-JP" sz="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30" name="テキスト ボックス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406" y="3186977"/>
                <a:ext cx="1450462" cy="138949"/>
              </a:xfrm>
              <a:prstGeom prst="rect">
                <a:avLst/>
              </a:prstGeom>
              <a:blipFill rotWithShape="0">
                <a:blip r:embed="rId5"/>
                <a:stretch>
                  <a:fillRect l="-1261" r="-8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直線コネクタ 131"/>
          <p:cNvCxnSpPr/>
          <p:nvPr/>
        </p:nvCxnSpPr>
        <p:spPr>
          <a:xfrm>
            <a:off x="4572178" y="2664532"/>
            <a:ext cx="120931" cy="49954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正方形/長方形 134"/>
          <p:cNvSpPr/>
          <p:nvPr/>
        </p:nvSpPr>
        <p:spPr>
          <a:xfrm>
            <a:off x="5623242" y="3030133"/>
            <a:ext cx="252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361140" y="3045949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4210115" y="3192377"/>
            <a:ext cx="123581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4946208" y="3192377"/>
            <a:ext cx="23144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4553901" y="3192377"/>
            <a:ext cx="10863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668662" y="3192377"/>
            <a:ext cx="14517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4457827" y="3192377"/>
            <a:ext cx="901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5108860" y="335300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4423359" y="3500162"/>
            <a:ext cx="2104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314861" y="3356717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5411292" y="3357183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5915551" y="3360851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7123996" y="3350601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7341582" y="3350601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7430449" y="3350601"/>
            <a:ext cx="7419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7513559" y="3350601"/>
            <a:ext cx="12476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4743670" y="4050547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5387996" y="4845097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5387996" y="5168774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4962746" y="3927487"/>
            <a:ext cx="372959" cy="359746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7296285" y="4039669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7393276" y="4039669"/>
            <a:ext cx="7419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7472438" y="4039669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5859346" y="3927487"/>
            <a:ext cx="520322" cy="35022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5495243" y="3931784"/>
            <a:ext cx="321988" cy="34592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6415520" y="3933923"/>
            <a:ext cx="751547" cy="34592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425971" y="4509825"/>
            <a:ext cx="18998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4625482" y="4521246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5107021" y="4521246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6448094" y="4521246"/>
            <a:ext cx="135939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6588796" y="4529140"/>
            <a:ext cx="84407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4207863" y="4521245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6223347" y="4533902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5121310" y="4374933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5337093" y="4367441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5437042" y="4367441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5608419" y="4726522"/>
            <a:ext cx="321988" cy="34592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5965430" y="4726522"/>
            <a:ext cx="751547" cy="34592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6853706" y="4726522"/>
            <a:ext cx="751547" cy="34592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5616860" y="5068545"/>
            <a:ext cx="751547" cy="34592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6394052" y="5068545"/>
            <a:ext cx="372959" cy="34592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6933209" y="5068545"/>
            <a:ext cx="697690" cy="345923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355740" y="5492451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6326350" y="5497214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5938593" y="2289428"/>
            <a:ext cx="5001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chemeClr val="accent4">
                    <a:lumMod val="75000"/>
                  </a:schemeClr>
                </a:solidFill>
              </a:rPr>
              <a:t>回転</a:t>
            </a:r>
            <a:endParaRPr kumimoji="1" lang="ja-JP" altLang="en-US" sz="7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6815715" y="2307659"/>
            <a:ext cx="3868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C000"/>
                </a:solidFill>
              </a:rPr>
              <a:t>伸長</a:t>
            </a:r>
            <a:endParaRPr kumimoji="1" lang="ja-JP" altLang="en-US" sz="700" dirty="0">
              <a:solidFill>
                <a:srgbClr val="FFC000"/>
              </a:solidFill>
            </a:endParaRPr>
          </a:p>
        </p:txBody>
      </p:sp>
      <p:sp>
        <p:nvSpPr>
          <p:cNvPr id="181" name="正方形/長方形 180"/>
          <p:cNvSpPr/>
          <p:nvPr/>
        </p:nvSpPr>
        <p:spPr>
          <a:xfrm>
            <a:off x="7562590" y="5492450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4203100" y="5651422"/>
            <a:ext cx="92848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5837680" y="5494951"/>
            <a:ext cx="102133" cy="108775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6806820" y="5492449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6326350" y="5653584"/>
            <a:ext cx="92848" cy="108775"/>
          </a:xfrm>
          <a:prstGeom prst="rect">
            <a:avLst/>
          </a:prstGeom>
          <a:noFill/>
          <a:ln w="63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4416595" y="5640544"/>
            <a:ext cx="293293" cy="119653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7785172" y="5481571"/>
            <a:ext cx="293293" cy="119653"/>
          </a:xfrm>
          <a:prstGeom prst="rect">
            <a:avLst/>
          </a:prstGeom>
          <a:noFill/>
          <a:ln w="635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7247532" y="5645982"/>
            <a:ext cx="218932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5467052" y="5639868"/>
            <a:ext cx="102133" cy="108775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6540071" y="5644002"/>
            <a:ext cx="576197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6399883" y="5817041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7589355" y="5644002"/>
            <a:ext cx="576197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4586916" y="5796637"/>
            <a:ext cx="102133" cy="108775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5547944" y="5801400"/>
            <a:ext cx="102133" cy="108775"/>
          </a:xfrm>
          <a:prstGeom prst="rect">
            <a:avLst/>
          </a:prstGeom>
          <a:noFill/>
          <a:ln w="6350">
            <a:solidFill>
              <a:srgbClr val="00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7191564" y="5804977"/>
            <a:ext cx="8440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9" name="グループ化 238"/>
          <p:cNvGrpSpPr/>
          <p:nvPr/>
        </p:nvGrpSpPr>
        <p:grpSpPr>
          <a:xfrm>
            <a:off x="8373132" y="2245299"/>
            <a:ext cx="3655275" cy="1719950"/>
            <a:chOff x="363079" y="7572636"/>
            <a:chExt cx="3655275" cy="1719950"/>
          </a:xfrm>
        </p:grpSpPr>
        <p:sp>
          <p:nvSpPr>
            <p:cNvPr id="198" name="円/楕円 197"/>
            <p:cNvSpPr/>
            <p:nvPr/>
          </p:nvSpPr>
          <p:spPr>
            <a:xfrm>
              <a:off x="445007" y="8224256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円/楕円 198"/>
            <p:cNvSpPr/>
            <p:nvPr/>
          </p:nvSpPr>
          <p:spPr>
            <a:xfrm>
              <a:off x="1243253" y="8224981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0" name="円/楕円 199"/>
            <p:cNvSpPr/>
            <p:nvPr/>
          </p:nvSpPr>
          <p:spPr>
            <a:xfrm>
              <a:off x="2118448" y="7919862"/>
              <a:ext cx="325587" cy="111135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01" name="直線矢印コネクタ 200"/>
            <p:cNvCxnSpPr>
              <a:cxnSpLocks noChangeAspect="1"/>
            </p:cNvCxnSpPr>
            <p:nvPr/>
          </p:nvCxnSpPr>
          <p:spPr>
            <a:xfrm flipV="1">
              <a:off x="695895" y="8259563"/>
              <a:ext cx="132788" cy="20405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矢印コネクタ 201"/>
            <p:cNvCxnSpPr/>
            <p:nvPr/>
          </p:nvCxnSpPr>
          <p:spPr>
            <a:xfrm>
              <a:off x="695944" y="8476554"/>
              <a:ext cx="214580" cy="115293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コネクタ 202"/>
            <p:cNvCxnSpPr>
              <a:stCxn id="198" idx="2"/>
              <a:endCxn id="198" idx="6"/>
            </p:cNvCxnSpPr>
            <p:nvPr/>
          </p:nvCxnSpPr>
          <p:spPr>
            <a:xfrm>
              <a:off x="363079" y="8471771"/>
              <a:ext cx="6588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/>
            <p:cNvCxnSpPr>
              <a:stCxn id="198" idx="4"/>
              <a:endCxn id="198" idx="0"/>
            </p:cNvCxnSpPr>
            <p:nvPr/>
          </p:nvCxnSpPr>
          <p:spPr>
            <a:xfrm flipV="1">
              <a:off x="692522" y="8142328"/>
              <a:ext cx="0" cy="658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コネクタ 204"/>
            <p:cNvCxnSpPr>
              <a:stCxn id="199" idx="2"/>
              <a:endCxn id="199" idx="6"/>
            </p:cNvCxnSpPr>
            <p:nvPr/>
          </p:nvCxnSpPr>
          <p:spPr>
            <a:xfrm>
              <a:off x="1161325" y="8472496"/>
              <a:ext cx="6588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/>
            <p:cNvCxnSpPr>
              <a:stCxn id="199" idx="4"/>
              <a:endCxn id="199" idx="0"/>
            </p:cNvCxnSpPr>
            <p:nvPr/>
          </p:nvCxnSpPr>
          <p:spPr>
            <a:xfrm flipV="1">
              <a:off x="1490768" y="8143053"/>
              <a:ext cx="0" cy="658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コネクタ 206"/>
            <p:cNvCxnSpPr>
              <a:stCxn id="200" idx="4"/>
              <a:endCxn id="200" idx="0"/>
            </p:cNvCxnSpPr>
            <p:nvPr/>
          </p:nvCxnSpPr>
          <p:spPr>
            <a:xfrm flipV="1">
              <a:off x="2281242" y="7864294"/>
              <a:ext cx="0" cy="1222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コネクタ 207"/>
            <p:cNvCxnSpPr>
              <a:stCxn id="200" idx="2"/>
              <a:endCxn id="200" idx="6"/>
            </p:cNvCxnSpPr>
            <p:nvPr/>
          </p:nvCxnSpPr>
          <p:spPr>
            <a:xfrm>
              <a:off x="1964002" y="8475540"/>
              <a:ext cx="6344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矢印コネクタ 208"/>
            <p:cNvCxnSpPr>
              <a:cxnSpLocks/>
              <a:endCxn id="199" idx="0"/>
            </p:cNvCxnSpPr>
            <p:nvPr/>
          </p:nvCxnSpPr>
          <p:spPr>
            <a:xfrm flipV="1">
              <a:off x="1487115" y="8224981"/>
              <a:ext cx="3653" cy="250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矢印コネクタ 209"/>
            <p:cNvCxnSpPr>
              <a:cxnSpLocks/>
              <a:endCxn id="199" idx="6"/>
            </p:cNvCxnSpPr>
            <p:nvPr/>
          </p:nvCxnSpPr>
          <p:spPr>
            <a:xfrm>
              <a:off x="1490766" y="8468507"/>
              <a:ext cx="247516" cy="39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矢印コネクタ 210"/>
            <p:cNvCxnSpPr>
              <a:cxnSpLocks/>
              <a:endCxn id="200" idx="0"/>
            </p:cNvCxnSpPr>
            <p:nvPr/>
          </p:nvCxnSpPr>
          <p:spPr>
            <a:xfrm flipH="1" flipV="1">
              <a:off x="2281242" y="7919862"/>
              <a:ext cx="1180" cy="548645"/>
            </a:xfrm>
            <a:prstGeom prst="straightConnector1">
              <a:avLst/>
            </a:prstGeom>
            <a:ln w="12700">
              <a:solidFill>
                <a:srgbClr val="92D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矢印コネクタ 211"/>
            <p:cNvCxnSpPr>
              <a:cxnSpLocks/>
            </p:cNvCxnSpPr>
            <p:nvPr/>
          </p:nvCxnSpPr>
          <p:spPr>
            <a:xfrm>
              <a:off x="2275096" y="8472797"/>
              <a:ext cx="173702" cy="0"/>
            </a:xfrm>
            <a:prstGeom prst="straightConnector1">
              <a:avLst/>
            </a:prstGeom>
            <a:ln w="12700">
              <a:solidFill>
                <a:srgbClr val="92D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円/楕円 212"/>
            <p:cNvSpPr/>
            <p:nvPr/>
          </p:nvSpPr>
          <p:spPr>
            <a:xfrm rot="1855328">
              <a:off x="3112794" y="7915849"/>
              <a:ext cx="325587" cy="111135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4" name="直線コネクタ 213"/>
            <p:cNvCxnSpPr>
              <a:cxnSpLocks noChangeAspect="1"/>
              <a:stCxn id="213" idx="4"/>
              <a:endCxn id="213" idx="0"/>
            </p:cNvCxnSpPr>
            <p:nvPr/>
          </p:nvCxnSpPr>
          <p:spPr>
            <a:xfrm flipV="1">
              <a:off x="2990040" y="7994830"/>
              <a:ext cx="571095" cy="95339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/>
            <p:cNvCxnSpPr>
              <a:stCxn id="213" idx="2"/>
              <a:endCxn id="213" idx="6"/>
            </p:cNvCxnSpPr>
            <p:nvPr/>
          </p:nvCxnSpPr>
          <p:spPr>
            <a:xfrm>
              <a:off x="3135932" y="8387872"/>
              <a:ext cx="279310" cy="1673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コネクタ 215"/>
            <p:cNvCxnSpPr/>
            <p:nvPr/>
          </p:nvCxnSpPr>
          <p:spPr>
            <a:xfrm>
              <a:off x="2953218" y="8475539"/>
              <a:ext cx="6344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コネクタ 216"/>
            <p:cNvCxnSpPr/>
            <p:nvPr/>
          </p:nvCxnSpPr>
          <p:spPr>
            <a:xfrm flipV="1">
              <a:off x="3270457" y="7857262"/>
              <a:ext cx="0" cy="1222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矢印コネクタ 217"/>
            <p:cNvCxnSpPr>
              <a:cxnSpLocks/>
            </p:cNvCxnSpPr>
            <p:nvPr/>
          </p:nvCxnSpPr>
          <p:spPr>
            <a:xfrm flipV="1">
              <a:off x="3276807" y="7994830"/>
              <a:ext cx="290678" cy="48070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矢印コネクタ 218"/>
            <p:cNvCxnSpPr>
              <a:endCxn id="213" idx="6"/>
            </p:cNvCxnSpPr>
            <p:nvPr/>
          </p:nvCxnSpPr>
          <p:spPr>
            <a:xfrm>
              <a:off x="3270457" y="8475539"/>
              <a:ext cx="144785" cy="79643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テキスト ボックス 219"/>
            <p:cNvSpPr txBox="1"/>
            <p:nvPr/>
          </p:nvSpPr>
          <p:spPr>
            <a:xfrm>
              <a:off x="961067" y="9092531"/>
              <a:ext cx="23399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700" dirty="0" smtClean="0">
                  <a:solidFill>
                    <a:srgbClr val="0000FF"/>
                  </a:solidFill>
                </a:rPr>
                <a:t>入出力</a:t>
              </a:r>
              <a:r>
                <a:rPr lang="ja-JP" altLang="en-US" sz="700" dirty="0" smtClean="0"/>
                <a:t>で</a:t>
              </a:r>
              <a:r>
                <a:rPr kumimoji="1" lang="ja-JP" altLang="en-US" sz="700" dirty="0" smtClean="0"/>
                <a:t>軸の</a:t>
              </a:r>
              <a:r>
                <a:rPr kumimoji="1" lang="ja-JP" altLang="en-US" sz="700" b="1" dirty="0" smtClean="0">
                  <a:solidFill>
                    <a:srgbClr val="FF0000"/>
                  </a:solidFill>
                </a:rPr>
                <a:t>方向が維持されている</a:t>
              </a:r>
              <a:endParaRPr kumimoji="1" lang="ja-JP" altLang="en-US" sz="700" dirty="0"/>
            </a:p>
          </p:txBody>
        </p:sp>
        <p:sp>
          <p:nvSpPr>
            <p:cNvPr id="222" name="円弧 221"/>
            <p:cNvSpPr/>
            <p:nvPr/>
          </p:nvSpPr>
          <p:spPr>
            <a:xfrm rot="18943618">
              <a:off x="856746" y="8115291"/>
              <a:ext cx="484076" cy="484076"/>
            </a:xfrm>
            <a:prstGeom prst="arc">
              <a:avLst/>
            </a:prstGeom>
            <a:ln>
              <a:solidFill>
                <a:srgbClr val="0000FF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テキスト ボックス 222"/>
                <p:cNvSpPr txBox="1"/>
                <p:nvPr/>
              </p:nvSpPr>
              <p:spPr>
                <a:xfrm>
                  <a:off x="772298" y="7936441"/>
                  <a:ext cx="675881" cy="1410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altLang="ja-JP" sz="9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9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9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テキスト ボックス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98" y="7936441"/>
                  <a:ext cx="675881" cy="1410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4" name="フリーフォーム 223"/>
            <p:cNvSpPr/>
            <p:nvPr/>
          </p:nvSpPr>
          <p:spPr>
            <a:xfrm>
              <a:off x="852659" y="7767888"/>
              <a:ext cx="2246050" cy="150921"/>
            </a:xfrm>
            <a:custGeom>
              <a:avLst/>
              <a:gdLst>
                <a:gd name="connsiteX0" fmla="*/ 0 w 2246050"/>
                <a:gd name="connsiteY0" fmla="*/ 150921 h 150921"/>
                <a:gd name="connsiteX1" fmla="*/ 1127464 w 2246050"/>
                <a:gd name="connsiteY1" fmla="*/ 0 h 150921"/>
                <a:gd name="connsiteX2" fmla="*/ 2246050 w 2246050"/>
                <a:gd name="connsiteY2" fmla="*/ 150921 h 15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6050" h="150921">
                  <a:moveTo>
                    <a:pt x="0" y="150921"/>
                  </a:moveTo>
                  <a:cubicBezTo>
                    <a:pt x="376561" y="75460"/>
                    <a:pt x="753122" y="0"/>
                    <a:pt x="1127464" y="0"/>
                  </a:cubicBezTo>
                  <a:cubicBezTo>
                    <a:pt x="1501806" y="0"/>
                    <a:pt x="1873928" y="75460"/>
                    <a:pt x="2246050" y="150921"/>
                  </a:cubicBezTo>
                </a:path>
              </a:pathLst>
            </a:custGeom>
            <a:noFill/>
            <a:ln w="9525">
              <a:solidFill>
                <a:srgbClr val="FFC000"/>
              </a:solidFill>
              <a:prstDash val="dash"/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テキスト ボックス 224"/>
                <p:cNvSpPr txBox="1"/>
                <p:nvPr/>
              </p:nvSpPr>
              <p:spPr>
                <a:xfrm>
                  <a:off x="1875449" y="7572636"/>
                  <a:ext cx="657168" cy="172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11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kumimoji="1" lang="el-GR" altLang="ja-JP" sz="11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sSup>
                          <m:sSupPr>
                            <m:ctrlPr>
                              <a:rPr kumimoji="1" lang="el-GR" altLang="ja-JP" sz="1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1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ja-JP" sz="11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100" dirty="0"/>
                </a:p>
              </p:txBody>
            </p:sp>
          </mc:Choice>
          <mc:Fallback xmlns="">
            <p:sp>
              <p:nvSpPr>
                <p:cNvPr id="225" name="テキスト ボックス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5449" y="7572636"/>
                  <a:ext cx="657168" cy="17229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673" r="-2804" b="-34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円弧 225"/>
            <p:cNvSpPr/>
            <p:nvPr/>
          </p:nvSpPr>
          <p:spPr>
            <a:xfrm rot="18943618" flipH="1" flipV="1">
              <a:off x="856746" y="8307145"/>
              <a:ext cx="484076" cy="484076"/>
            </a:xfrm>
            <a:prstGeom prst="arc">
              <a:avLst/>
            </a:prstGeom>
            <a:ln>
              <a:solidFill>
                <a:srgbClr val="0000FF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テキスト ボックス 226"/>
                <p:cNvSpPr txBox="1"/>
                <p:nvPr/>
              </p:nvSpPr>
              <p:spPr>
                <a:xfrm>
                  <a:off x="772298" y="8847059"/>
                  <a:ext cx="675881" cy="1410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ja-JP" altLang="en-US" sz="9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27" name="テキスト ボックス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98" y="8847059"/>
                  <a:ext cx="675881" cy="14100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8" name="円弧 227"/>
            <p:cNvSpPr/>
            <p:nvPr/>
          </p:nvSpPr>
          <p:spPr>
            <a:xfrm rot="18943618">
              <a:off x="2561172" y="8115291"/>
              <a:ext cx="484076" cy="484076"/>
            </a:xfrm>
            <a:prstGeom prst="arc">
              <a:avLst/>
            </a:prstGeom>
            <a:ln>
              <a:solidFill>
                <a:srgbClr val="0000FF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テキスト ボックス 228"/>
                <p:cNvSpPr txBox="1"/>
                <p:nvPr/>
              </p:nvSpPr>
              <p:spPr>
                <a:xfrm>
                  <a:off x="2479783" y="7948563"/>
                  <a:ext cx="675881" cy="1410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9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kumimoji="1" lang="ja-JP" altLang="en-US" sz="9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29" name="テキスト ボックス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783" y="7948563"/>
                  <a:ext cx="675881" cy="14100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円弧 229"/>
            <p:cNvSpPr/>
            <p:nvPr/>
          </p:nvSpPr>
          <p:spPr>
            <a:xfrm rot="18943618">
              <a:off x="1657464" y="8086489"/>
              <a:ext cx="484076" cy="484076"/>
            </a:xfrm>
            <a:prstGeom prst="arc">
              <a:avLst/>
            </a:prstGeom>
            <a:ln>
              <a:solidFill>
                <a:srgbClr val="92D050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テキスト ボックス 230"/>
                <p:cNvSpPr txBox="1"/>
                <p:nvPr/>
              </p:nvSpPr>
              <p:spPr>
                <a:xfrm>
                  <a:off x="1859272" y="7892193"/>
                  <a:ext cx="10900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ja-JP" sz="11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ja-JP" altLang="en-US" sz="1100" dirty="0"/>
                </a:p>
              </p:txBody>
            </p:sp>
          </mc:Choice>
          <mc:Fallback xmlns="">
            <p:sp>
              <p:nvSpPr>
                <p:cNvPr id="231" name="テキスト ボックス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272" y="7892193"/>
                  <a:ext cx="109004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7778" r="-33333" b="-7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テキスト ボックス 231"/>
                <p:cNvSpPr txBox="1"/>
                <p:nvPr/>
              </p:nvSpPr>
              <p:spPr>
                <a:xfrm>
                  <a:off x="719209" y="8108704"/>
                  <a:ext cx="17798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32" name="テキスト ボックス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209" y="8108704"/>
                  <a:ext cx="177980" cy="12311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テキスト ボックス 232"/>
                <p:cNvSpPr txBox="1"/>
                <p:nvPr/>
              </p:nvSpPr>
              <p:spPr>
                <a:xfrm>
                  <a:off x="725631" y="8532190"/>
                  <a:ext cx="17798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33" name="テキスト ボックス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31" y="8532190"/>
                  <a:ext cx="177980" cy="12311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テキスト ボックス 233"/>
                <p:cNvSpPr txBox="1"/>
                <p:nvPr/>
              </p:nvSpPr>
              <p:spPr>
                <a:xfrm>
                  <a:off x="3582212" y="7948441"/>
                  <a:ext cx="19731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34" name="テキスト ボックス 2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2212" y="7948441"/>
                  <a:ext cx="197314" cy="12311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テキスト ボックス 234"/>
                <p:cNvSpPr txBox="1"/>
                <p:nvPr/>
              </p:nvSpPr>
              <p:spPr>
                <a:xfrm>
                  <a:off x="3395439" y="8567566"/>
                  <a:ext cx="19731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35" name="テキスト ボックス 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5439" y="8567566"/>
                  <a:ext cx="197314" cy="12311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テキスト ボックス 235"/>
                <p:cNvSpPr txBox="1"/>
                <p:nvPr/>
              </p:nvSpPr>
              <p:spPr>
                <a:xfrm>
                  <a:off x="2436533" y="8335265"/>
                  <a:ext cx="1957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36" name="テキスト ボックス 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6533" y="8335265"/>
                  <a:ext cx="195778" cy="12311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テキスト ボックス 236"/>
                <p:cNvSpPr txBox="1"/>
                <p:nvPr/>
              </p:nvSpPr>
              <p:spPr>
                <a:xfrm>
                  <a:off x="2340542" y="7892023"/>
                  <a:ext cx="1957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8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237" name="テキスト ボックス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0542" y="7892023"/>
                  <a:ext cx="195778" cy="12311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テキスト ボックス 237"/>
            <p:cNvSpPr txBox="1"/>
            <p:nvPr/>
          </p:nvSpPr>
          <p:spPr>
            <a:xfrm>
              <a:off x="3298934" y="7643228"/>
              <a:ext cx="719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" dirty="0">
                  <a:solidFill>
                    <a:srgbClr val="0000FF"/>
                  </a:solidFill>
                </a:rPr>
                <a:t>最初</a:t>
              </a:r>
              <a:r>
                <a:rPr lang="ja-JP" altLang="en-US" sz="800" dirty="0" smtClean="0">
                  <a:solidFill>
                    <a:srgbClr val="0000FF"/>
                  </a:solidFill>
                </a:rPr>
                <a:t>と</a:t>
              </a:r>
              <a:r>
                <a:rPr kumimoji="1" lang="ja-JP" altLang="en-US" sz="800" dirty="0" smtClean="0">
                  <a:solidFill>
                    <a:srgbClr val="0000FF"/>
                  </a:solidFill>
                </a:rPr>
                <a:t>向きが同じ</a:t>
              </a:r>
              <a:endParaRPr kumimoji="1" lang="ja-JP" altLang="en-US" sz="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40" name="テキスト ボックス 239"/>
          <p:cNvSpPr txBox="1"/>
          <p:nvPr/>
        </p:nvSpPr>
        <p:spPr>
          <a:xfrm>
            <a:off x="9390086" y="2203068"/>
            <a:ext cx="464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FFC000"/>
                </a:solidFill>
              </a:rPr>
              <a:t>伸張</a:t>
            </a:r>
            <a:endParaRPr kumimoji="1" lang="ja-JP" altLang="en-US" sz="1100" dirty="0">
              <a:solidFill>
                <a:srgbClr val="FFC000"/>
              </a:solidFill>
            </a:endParaRPr>
          </a:p>
        </p:txBody>
      </p:sp>
      <p:sp>
        <p:nvSpPr>
          <p:cNvPr id="241" name="テキスト ボックス 240"/>
          <p:cNvSpPr txBox="1"/>
          <p:nvPr/>
        </p:nvSpPr>
        <p:spPr>
          <a:xfrm>
            <a:off x="4161557" y="5116540"/>
            <a:ext cx="464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FFC000"/>
                </a:solidFill>
              </a:rPr>
              <a:t>伸張</a:t>
            </a:r>
            <a:endParaRPr kumimoji="1" lang="ja-JP" altLang="en-US" sz="1100" dirty="0">
              <a:solidFill>
                <a:srgbClr val="FFC000"/>
              </a:solidFill>
            </a:endParaRPr>
          </a:p>
        </p:txBody>
      </p:sp>
      <p:sp>
        <p:nvSpPr>
          <p:cNvPr id="242" name="テキスト ボックス 241"/>
          <p:cNvSpPr txBox="1"/>
          <p:nvPr/>
        </p:nvSpPr>
        <p:spPr>
          <a:xfrm>
            <a:off x="4173910" y="4761609"/>
            <a:ext cx="464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accent4">
                    <a:lumMod val="75000"/>
                  </a:schemeClr>
                </a:solidFill>
              </a:rPr>
              <a:t>回転</a:t>
            </a:r>
            <a:endParaRPr kumimoji="1" lang="ja-JP" alt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3" name="テキスト ボックス 242"/>
          <p:cNvSpPr txBox="1"/>
          <p:nvPr/>
        </p:nvSpPr>
        <p:spPr>
          <a:xfrm>
            <a:off x="9289671" y="2466877"/>
            <a:ext cx="43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FF0000"/>
                </a:solidFill>
              </a:rPr>
              <a:t>標準基底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245" name="円/楕円 244"/>
          <p:cNvSpPr/>
          <p:nvPr/>
        </p:nvSpPr>
        <p:spPr>
          <a:xfrm>
            <a:off x="8455060" y="4708820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円/楕円 245"/>
          <p:cNvSpPr/>
          <p:nvPr/>
        </p:nvSpPr>
        <p:spPr>
          <a:xfrm>
            <a:off x="9253306" y="4709545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8" name="直線矢印コネクタ 247"/>
          <p:cNvCxnSpPr>
            <a:cxnSpLocks noChangeAspect="1"/>
          </p:cNvCxnSpPr>
          <p:nvPr/>
        </p:nvCxnSpPr>
        <p:spPr>
          <a:xfrm flipV="1">
            <a:off x="8692959" y="4737099"/>
            <a:ext cx="146067" cy="224462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線矢印コネクタ 248"/>
          <p:cNvCxnSpPr/>
          <p:nvPr/>
        </p:nvCxnSpPr>
        <p:spPr>
          <a:xfrm>
            <a:off x="8692093" y="4952178"/>
            <a:ext cx="236038" cy="126822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線コネクタ 249"/>
          <p:cNvCxnSpPr>
            <a:stCxn id="245" idx="2"/>
            <a:endCxn id="245" idx="6"/>
          </p:cNvCxnSpPr>
          <p:nvPr/>
        </p:nvCxnSpPr>
        <p:spPr>
          <a:xfrm>
            <a:off x="8373132" y="4956335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コネクタ 250"/>
          <p:cNvCxnSpPr>
            <a:stCxn id="245" idx="4"/>
            <a:endCxn id="245" idx="0"/>
          </p:cNvCxnSpPr>
          <p:nvPr/>
        </p:nvCxnSpPr>
        <p:spPr>
          <a:xfrm flipV="1">
            <a:off x="8702575" y="4626892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線コネクタ 251"/>
          <p:cNvCxnSpPr>
            <a:stCxn id="246" idx="2"/>
            <a:endCxn id="246" idx="6"/>
          </p:cNvCxnSpPr>
          <p:nvPr/>
        </p:nvCxnSpPr>
        <p:spPr>
          <a:xfrm>
            <a:off x="9171378" y="4957060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コネクタ 252"/>
          <p:cNvCxnSpPr>
            <a:stCxn id="246" idx="4"/>
            <a:endCxn id="246" idx="0"/>
          </p:cNvCxnSpPr>
          <p:nvPr/>
        </p:nvCxnSpPr>
        <p:spPr>
          <a:xfrm flipV="1">
            <a:off x="9500821" y="4627617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矢印コネクタ 255"/>
          <p:cNvCxnSpPr>
            <a:cxnSpLocks/>
            <a:endCxn id="246" idx="0"/>
          </p:cNvCxnSpPr>
          <p:nvPr/>
        </p:nvCxnSpPr>
        <p:spPr>
          <a:xfrm flipV="1">
            <a:off x="9497168" y="4709545"/>
            <a:ext cx="3653" cy="250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線矢印コネクタ 256"/>
          <p:cNvCxnSpPr>
            <a:cxnSpLocks/>
            <a:endCxn id="246" idx="6"/>
          </p:cNvCxnSpPr>
          <p:nvPr/>
        </p:nvCxnSpPr>
        <p:spPr>
          <a:xfrm>
            <a:off x="9500819" y="4953071"/>
            <a:ext cx="247516" cy="3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テキスト ボックス 266"/>
          <p:cNvSpPr txBox="1"/>
          <p:nvPr/>
        </p:nvSpPr>
        <p:spPr>
          <a:xfrm>
            <a:off x="8577660" y="5546773"/>
            <a:ext cx="23399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00FF"/>
                </a:solidFill>
              </a:rPr>
              <a:t>ベクトル</a:t>
            </a:r>
            <a:r>
              <a:rPr lang="ja-JP" altLang="en-US" sz="700" dirty="0" smtClean="0">
                <a:solidFill>
                  <a:srgbClr val="0000FF"/>
                </a:solidFill>
              </a:rPr>
              <a:t>の長さはそのままで</a:t>
            </a:r>
            <a:r>
              <a:rPr lang="ja-JP" altLang="en-US" sz="700" dirty="0" smtClean="0">
                <a:solidFill>
                  <a:srgbClr val="CC00FF"/>
                </a:solidFill>
              </a:rPr>
              <a:t>回転だけ</a:t>
            </a:r>
            <a:r>
              <a:rPr lang="ja-JP" altLang="en-US" sz="700" dirty="0" smtClean="0">
                <a:solidFill>
                  <a:srgbClr val="0000FF"/>
                </a:solidFill>
              </a:rPr>
              <a:t>する．</a:t>
            </a:r>
            <a:endParaRPr kumimoji="1" lang="ja-JP" altLang="en-US" sz="700" dirty="0"/>
          </a:p>
        </p:txBody>
      </p:sp>
      <p:sp>
        <p:nvSpPr>
          <p:cNvPr id="268" name="円弧 267"/>
          <p:cNvSpPr/>
          <p:nvPr/>
        </p:nvSpPr>
        <p:spPr>
          <a:xfrm rot="18943618">
            <a:off x="8866799" y="4599855"/>
            <a:ext cx="484076" cy="484076"/>
          </a:xfrm>
          <a:prstGeom prst="arc">
            <a:avLst/>
          </a:prstGeom>
          <a:ln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テキスト ボックス 268"/>
              <p:cNvSpPr txBox="1"/>
              <p:nvPr/>
            </p:nvSpPr>
            <p:spPr>
              <a:xfrm>
                <a:off x="8782351" y="4421005"/>
                <a:ext cx="675881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9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9" name="テキスト ボックス 2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351" y="4421005"/>
                <a:ext cx="675881" cy="141001"/>
              </a:xfrm>
              <a:prstGeom prst="rect">
                <a:avLst/>
              </a:prstGeom>
              <a:blipFill rotWithShape="0">
                <a:blip r:embed="rId6"/>
                <a:stretch>
                  <a:fillRect t="-4348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フリーフォーム 269"/>
          <p:cNvSpPr/>
          <p:nvPr/>
        </p:nvSpPr>
        <p:spPr>
          <a:xfrm>
            <a:off x="8640342" y="4252452"/>
            <a:ext cx="1687491" cy="150921"/>
          </a:xfrm>
          <a:custGeom>
            <a:avLst/>
            <a:gdLst>
              <a:gd name="connsiteX0" fmla="*/ 0 w 2246050"/>
              <a:gd name="connsiteY0" fmla="*/ 150921 h 150921"/>
              <a:gd name="connsiteX1" fmla="*/ 1127464 w 2246050"/>
              <a:gd name="connsiteY1" fmla="*/ 0 h 150921"/>
              <a:gd name="connsiteX2" fmla="*/ 2246050 w 2246050"/>
              <a:gd name="connsiteY2" fmla="*/ 150921 h 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6050" h="150921">
                <a:moveTo>
                  <a:pt x="0" y="150921"/>
                </a:moveTo>
                <a:cubicBezTo>
                  <a:pt x="376561" y="75460"/>
                  <a:pt x="753122" y="0"/>
                  <a:pt x="1127464" y="0"/>
                </a:cubicBezTo>
                <a:cubicBezTo>
                  <a:pt x="1501806" y="0"/>
                  <a:pt x="1873928" y="75460"/>
                  <a:pt x="2246050" y="150921"/>
                </a:cubicBezTo>
              </a:path>
            </a:pathLst>
          </a:custGeom>
          <a:noFill/>
          <a:ln w="9525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テキスト ボックス 270"/>
              <p:cNvSpPr txBox="1"/>
              <p:nvPr/>
            </p:nvSpPr>
            <p:spPr>
              <a:xfrm>
                <a:off x="9498152" y="4057200"/>
                <a:ext cx="586186" cy="172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kumimoji="1" lang="el-GR" altLang="ja-JP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11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271" name="テキスト ボックス 2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152" y="4057200"/>
                <a:ext cx="586186" cy="172291"/>
              </a:xfrm>
              <a:prstGeom prst="rect">
                <a:avLst/>
              </a:prstGeom>
              <a:blipFill rotWithShape="0">
                <a:blip r:embed="rId16"/>
                <a:stretch>
                  <a:fillRect l="-7292" t="-3571" r="-3125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円弧 271"/>
          <p:cNvSpPr/>
          <p:nvPr/>
        </p:nvSpPr>
        <p:spPr>
          <a:xfrm rot="18943618" flipH="1" flipV="1">
            <a:off x="8866799" y="4791709"/>
            <a:ext cx="484076" cy="484076"/>
          </a:xfrm>
          <a:prstGeom prst="arc">
            <a:avLst/>
          </a:prstGeom>
          <a:ln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テキスト ボックス 272"/>
              <p:cNvSpPr txBox="1"/>
              <p:nvPr/>
            </p:nvSpPr>
            <p:spPr>
              <a:xfrm>
                <a:off x="8782351" y="5331623"/>
                <a:ext cx="675881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9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ja-JP" altLang="en-US" sz="9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3" name="テキスト ボックス 2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351" y="5331623"/>
                <a:ext cx="675881" cy="141001"/>
              </a:xfrm>
              <a:prstGeom prst="rect">
                <a:avLst/>
              </a:prstGeom>
              <a:blipFill rotWithShape="0"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円弧 275"/>
          <p:cNvSpPr/>
          <p:nvPr/>
        </p:nvSpPr>
        <p:spPr>
          <a:xfrm rot="18943618">
            <a:off x="9667517" y="4571053"/>
            <a:ext cx="484076" cy="484076"/>
          </a:xfrm>
          <a:prstGeom prst="arc">
            <a:avLst/>
          </a:prstGeom>
          <a:ln>
            <a:solidFill>
              <a:srgbClr val="CC00FF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テキスト ボックス 276"/>
              <p:cNvSpPr txBox="1"/>
              <p:nvPr/>
            </p:nvSpPr>
            <p:spPr>
              <a:xfrm>
                <a:off x="9824875" y="4376757"/>
                <a:ext cx="13260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11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277" name="テキスト ボックス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875" y="4376757"/>
                <a:ext cx="132600" cy="169277"/>
              </a:xfrm>
              <a:prstGeom prst="rect">
                <a:avLst/>
              </a:prstGeom>
              <a:blipFill rotWithShape="0">
                <a:blip r:embed="rId17"/>
                <a:stretch>
                  <a:fillRect l="-23810" r="-28571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テキスト ボックス 277"/>
              <p:cNvSpPr txBox="1"/>
              <p:nvPr/>
            </p:nvSpPr>
            <p:spPr>
              <a:xfrm>
                <a:off x="8729262" y="4593268"/>
                <a:ext cx="17798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8" name="テキスト ボックス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262" y="4593268"/>
                <a:ext cx="177980" cy="123111"/>
              </a:xfrm>
              <a:prstGeom prst="rect">
                <a:avLst/>
              </a:prstGeom>
              <a:blipFill rotWithShape="0">
                <a:blip r:embed="rId18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テキスト ボックス 278"/>
              <p:cNvSpPr txBox="1"/>
              <p:nvPr/>
            </p:nvSpPr>
            <p:spPr>
              <a:xfrm>
                <a:off x="8735684" y="5016754"/>
                <a:ext cx="17798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9" name="テキスト ボックス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84" y="5016754"/>
                <a:ext cx="177980" cy="123111"/>
              </a:xfrm>
              <a:prstGeom prst="rect">
                <a:avLst/>
              </a:prstGeom>
              <a:blipFill rotWithShape="0"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5" name="テキスト ボックス 284"/>
          <p:cNvSpPr txBox="1"/>
          <p:nvPr/>
        </p:nvSpPr>
        <p:spPr>
          <a:xfrm>
            <a:off x="9002736" y="4014969"/>
            <a:ext cx="464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accent4">
                    <a:lumMod val="75000"/>
                  </a:schemeClr>
                </a:solidFill>
              </a:rPr>
              <a:t>回転</a:t>
            </a:r>
            <a:endParaRPr kumimoji="1" lang="ja-JP" alt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6" name="テキスト ボックス 285"/>
          <p:cNvSpPr txBox="1"/>
          <p:nvPr/>
        </p:nvSpPr>
        <p:spPr>
          <a:xfrm>
            <a:off x="9289671" y="4278778"/>
            <a:ext cx="43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FF0000"/>
                </a:solidFill>
              </a:rPr>
              <a:t>標準基底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287" name="円/楕円 286"/>
          <p:cNvSpPr/>
          <p:nvPr/>
        </p:nvSpPr>
        <p:spPr>
          <a:xfrm>
            <a:off x="10107069" y="4708820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0" name="直線コネクタ 289"/>
          <p:cNvCxnSpPr>
            <a:stCxn id="287" idx="2"/>
            <a:endCxn id="287" idx="6"/>
          </p:cNvCxnSpPr>
          <p:nvPr/>
        </p:nvCxnSpPr>
        <p:spPr>
          <a:xfrm>
            <a:off x="10025141" y="4956335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コネクタ 290"/>
          <p:cNvCxnSpPr>
            <a:stCxn id="287" idx="4"/>
            <a:endCxn id="287" idx="0"/>
          </p:cNvCxnSpPr>
          <p:nvPr/>
        </p:nvCxnSpPr>
        <p:spPr>
          <a:xfrm flipV="1">
            <a:off x="10354584" y="4626892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テキスト ボックス 291"/>
              <p:cNvSpPr txBox="1"/>
              <p:nvPr/>
            </p:nvSpPr>
            <p:spPr>
              <a:xfrm>
                <a:off x="10548042" y="4716857"/>
                <a:ext cx="17798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292" name="テキスト ボックス 2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042" y="4716857"/>
                <a:ext cx="177980" cy="123111"/>
              </a:xfrm>
              <a:prstGeom prst="rect">
                <a:avLst/>
              </a:prstGeom>
              <a:blipFill rotWithShape="0">
                <a:blip r:embed="rId1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テキスト ボックス 292"/>
              <p:cNvSpPr txBox="1"/>
              <p:nvPr/>
            </p:nvSpPr>
            <p:spPr>
              <a:xfrm>
                <a:off x="10415276" y="5165519"/>
                <a:ext cx="17798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293" name="テキスト ボックス 2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276" y="5165519"/>
                <a:ext cx="177980" cy="123111"/>
              </a:xfrm>
              <a:prstGeom prst="rect">
                <a:avLst/>
              </a:prstGeom>
              <a:blipFill rotWithShape="0">
                <a:blip r:embed="rId20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7" name="グループ化 296"/>
          <p:cNvGrpSpPr/>
          <p:nvPr/>
        </p:nvGrpSpPr>
        <p:grpSpPr>
          <a:xfrm rot="1576333">
            <a:off x="10354176" y="4792327"/>
            <a:ext cx="236038" cy="341901"/>
            <a:chOff x="10344510" y="4740156"/>
            <a:chExt cx="236038" cy="341901"/>
          </a:xfrm>
        </p:grpSpPr>
        <p:cxnSp>
          <p:nvCxnSpPr>
            <p:cNvPr id="295" name="直線矢印コネクタ 294"/>
            <p:cNvCxnSpPr>
              <a:cxnSpLocks noChangeAspect="1"/>
            </p:cNvCxnSpPr>
            <p:nvPr/>
          </p:nvCxnSpPr>
          <p:spPr>
            <a:xfrm flipV="1">
              <a:off x="10345376" y="4740156"/>
              <a:ext cx="146067" cy="224462"/>
            </a:xfrm>
            <a:prstGeom prst="straightConnector1">
              <a:avLst/>
            </a:prstGeom>
            <a:ln w="12700">
              <a:solidFill>
                <a:srgbClr val="CC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矢印コネクタ 295"/>
            <p:cNvCxnSpPr/>
            <p:nvPr/>
          </p:nvCxnSpPr>
          <p:spPr>
            <a:xfrm>
              <a:off x="10344510" y="4955235"/>
              <a:ext cx="236038" cy="126822"/>
            </a:xfrm>
            <a:prstGeom prst="straightConnector1">
              <a:avLst/>
            </a:prstGeom>
            <a:ln w="12700">
              <a:solidFill>
                <a:srgbClr val="CC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459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5643</TotalTime>
  <Words>966</Words>
  <Application>Microsoft Office PowerPoint</Application>
  <PresentationFormat>ワイド画面</PresentationFormat>
  <Paragraphs>375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第7章 線形変換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線形変換と基底変換</vt:lpstr>
      <vt:lpstr>線形変換と基底変換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森田 賢</cp:lastModifiedBy>
  <cp:revision>2994</cp:revision>
  <dcterms:created xsi:type="dcterms:W3CDTF">2016-05-31T00:32:30Z</dcterms:created>
  <dcterms:modified xsi:type="dcterms:W3CDTF">2016-07-01T16:11:00Z</dcterms:modified>
</cp:coreProperties>
</file>